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4077" r:id="rId7"/>
    <p:sldMasterId id="2147484063" r:id="rId8"/>
    <p:sldMasterId id="2147484091" r:id="rId9"/>
    <p:sldMasterId id="2147484133" r:id="rId10"/>
    <p:sldMasterId id="2147484162" r:id="rId11"/>
    <p:sldMasterId id="2147484166" r:id="rId12"/>
    <p:sldMasterId id="2147484197" r:id="rId13"/>
  </p:sldMasterIdLst>
  <p:notesMasterIdLst>
    <p:notesMasterId r:id="rId57"/>
  </p:notesMasterIdLst>
  <p:sldIdLst>
    <p:sldId id="2257" r:id="rId14"/>
    <p:sldId id="1659" r:id="rId15"/>
    <p:sldId id="5695" r:id="rId16"/>
    <p:sldId id="2243" r:id="rId17"/>
    <p:sldId id="8490" r:id="rId18"/>
    <p:sldId id="311" r:id="rId19"/>
    <p:sldId id="5698" r:id="rId20"/>
    <p:sldId id="5699" r:id="rId21"/>
    <p:sldId id="5707" r:id="rId22"/>
    <p:sldId id="5717" r:id="rId23"/>
    <p:sldId id="8483" r:id="rId24"/>
    <p:sldId id="8477" r:id="rId25"/>
    <p:sldId id="2258" r:id="rId26"/>
    <p:sldId id="3904" r:id="rId27"/>
    <p:sldId id="3924" r:id="rId28"/>
    <p:sldId id="3916" r:id="rId29"/>
    <p:sldId id="3925" r:id="rId30"/>
    <p:sldId id="3917" r:id="rId31"/>
    <p:sldId id="5630" r:id="rId32"/>
    <p:sldId id="3914" r:id="rId33"/>
    <p:sldId id="3915" r:id="rId34"/>
    <p:sldId id="3896" r:id="rId35"/>
    <p:sldId id="3901" r:id="rId36"/>
    <p:sldId id="5631" r:id="rId37"/>
    <p:sldId id="5632" r:id="rId38"/>
    <p:sldId id="5633" r:id="rId39"/>
    <p:sldId id="2300" r:id="rId40"/>
    <p:sldId id="2297" r:id="rId41"/>
    <p:sldId id="2292" r:id="rId42"/>
    <p:sldId id="2298" r:id="rId43"/>
    <p:sldId id="2289" r:id="rId44"/>
    <p:sldId id="2287" r:id="rId45"/>
    <p:sldId id="2290" r:id="rId46"/>
    <p:sldId id="2301" r:id="rId47"/>
    <p:sldId id="5597" r:id="rId48"/>
    <p:sldId id="8491" r:id="rId49"/>
    <p:sldId id="2261" r:id="rId50"/>
    <p:sldId id="2280" r:id="rId51"/>
    <p:sldId id="1929" r:id="rId52"/>
    <p:sldId id="1932" r:id="rId53"/>
    <p:sldId id="1934" r:id="rId54"/>
    <p:sldId id="5603" r:id="rId55"/>
    <p:sldId id="571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FA6B73-EEA6-49CD-B8A4-C376850C11C7}">
          <p14:sldIdLst>
            <p14:sldId id="2257"/>
            <p14:sldId id="1659"/>
            <p14:sldId id="5695"/>
            <p14:sldId id="2243"/>
            <p14:sldId id="8490"/>
          </p14:sldIdLst>
        </p14:section>
        <p14:section name="Your journey to Teams." id="{50894602-98B0-48CA-86E9-F9CBEB3D9A77}">
          <p14:sldIdLst>
            <p14:sldId id="311"/>
            <p14:sldId id="5698"/>
            <p14:sldId id="5699"/>
          </p14:sldIdLst>
        </p14:section>
        <p14:section name="Teams upgrade paths." id="{1B13B99B-C95F-4733-8781-7CB8F18166C3}">
          <p14:sldIdLst>
            <p14:sldId id="5707"/>
            <p14:sldId id="5717"/>
            <p14:sldId id="8483"/>
            <p14:sldId id="8477"/>
            <p14:sldId id="2258"/>
            <p14:sldId id="3904"/>
            <p14:sldId id="3924"/>
            <p14:sldId id="3916"/>
            <p14:sldId id="3925"/>
            <p14:sldId id="3917"/>
            <p14:sldId id="5630"/>
            <p14:sldId id="3914"/>
            <p14:sldId id="3915"/>
            <p14:sldId id="3896"/>
            <p14:sldId id="3901"/>
            <p14:sldId id="5631"/>
            <p14:sldId id="5632"/>
            <p14:sldId id="5633"/>
            <p14:sldId id="2300"/>
            <p14:sldId id="2297"/>
            <p14:sldId id="2292"/>
            <p14:sldId id="2298"/>
            <p14:sldId id="2289"/>
            <p14:sldId id="2287"/>
            <p14:sldId id="2290"/>
            <p14:sldId id="2301"/>
            <p14:sldId id="5597"/>
            <p14:sldId id="8491"/>
            <p14:sldId id="2261"/>
            <p14:sldId id="2280"/>
            <p14:sldId id="1929"/>
            <p14:sldId id="1932"/>
            <p14:sldId id="1934"/>
            <p14:sldId id="5603"/>
          </p14:sldIdLst>
        </p14:section>
        <p14:section name="Upgrade support." id="{D9625E28-F4F8-4844-8B0F-51946C5455E5}">
          <p14:sldIdLst>
            <p14:sldId id="57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bie Arbeeny" initials="DA" lastIdx="4" clrIdx="0">
    <p:extLst>
      <p:ext uri="{19B8F6BF-5375-455C-9EA6-DF929625EA0E}">
        <p15:presenceInfo xmlns:p15="http://schemas.microsoft.com/office/powerpoint/2012/main" userId="S::dearbeen@microsoft.com::a8dcfd18-0e8a-44de-a6c7-a3ee80dadf1e" providerId="AD"/>
      </p:ext>
    </p:extLst>
  </p:cmAuthor>
  <p:cmAuthor id="2" name="James Skay" initials="JS" lastIdx="24" clrIdx="1">
    <p:extLst>
      <p:ext uri="{19B8F6BF-5375-455C-9EA6-DF929625EA0E}">
        <p15:presenceInfo xmlns:p15="http://schemas.microsoft.com/office/powerpoint/2012/main" userId="S::jskay@microsoft.com::1066981d-2933-4694-b152-41317f705a32" providerId="AD"/>
      </p:ext>
    </p:extLst>
  </p:cmAuthor>
  <p:cmAuthor id="3" name="Buck Cockrell" initials="BC" lastIdx="17" clrIdx="2">
    <p:extLst>
      <p:ext uri="{19B8F6BF-5375-455C-9EA6-DF929625EA0E}">
        <p15:presenceInfo xmlns:p15="http://schemas.microsoft.com/office/powerpoint/2012/main" userId="Buck Cockrell" providerId="None"/>
      </p:ext>
    </p:extLst>
  </p:cmAuthor>
  <p:cmAuthor id="4" name="Lisa McKee (ANDERL)" initials="LM(" lastIdx="24" clrIdx="3">
    <p:extLst>
      <p:ext uri="{19B8F6BF-5375-455C-9EA6-DF929625EA0E}">
        <p15:presenceInfo xmlns:p15="http://schemas.microsoft.com/office/powerpoint/2012/main" userId="S::LANDERL@microsoft.com::1c3e729c-cee8-47aa-82be-7e46a75dceaa" providerId="AD"/>
      </p:ext>
    </p:extLst>
  </p:cmAuthor>
  <p:cmAuthor id="5" name="Bryan Nyce" initials="BN" lastIdx="2" clrIdx="4">
    <p:extLst>
      <p:ext uri="{19B8F6BF-5375-455C-9EA6-DF929625EA0E}">
        <p15:presenceInfo xmlns:p15="http://schemas.microsoft.com/office/powerpoint/2012/main" userId="S::bryanyce@microsoft.com::8d36c3c3-52f9-4ea2-b465-d95b2835a3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F9F9F9"/>
    <a:srgbClr val="E5E5E5"/>
    <a:srgbClr val="D83B01"/>
    <a:srgbClr val="0070C0"/>
    <a:srgbClr val="BFDDF4"/>
    <a:srgbClr val="00BCF2"/>
    <a:srgbClr val="FFFFFF"/>
    <a:srgbClr val="3E4592"/>
    <a:srgbClr val="79B7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95EC0C-58EE-4D34-9F40-33BF115BE89E}" v="12" dt="2019-06-22T22:22:17.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70" autoAdjust="0"/>
  </p:normalViewPr>
  <p:slideViewPr>
    <p:cSldViewPr snapToGrid="0">
      <p:cViewPr varScale="1">
        <p:scale>
          <a:sx n="76" d="100"/>
          <a:sy n="76" d="100"/>
        </p:scale>
        <p:origin x="7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microsoft.com/office/2015/10/relationships/revisionInfo" Target="revisionInfo.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6.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commentAuthors" Target="commentAuthors.xml"/><Relationship Id="rId61"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3.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ableStyles" Target="tableStyles.xml"/><Relationship Id="rId6"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notesMaster" Target="notesMasters/notesMaster1.xml"/><Relationship Id="rId10" Type="http://schemas.openxmlformats.org/officeDocument/2006/relationships/slideMaster" Target="slideMasters/slideMaster5.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63455-AA65-49C1-B795-BDB08D8F298D}" type="datetimeFigureOut">
              <a:rPr lang="en-US" smtClean="0"/>
              <a:t>8/14/2019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F8422-4618-4036-BD00-FE6D8271279A}" type="slidenum">
              <a:rPr lang="en-US" smtClean="0"/>
              <a:t>‹#›</a:t>
            </a:fld>
            <a:endParaRPr lang="en-US"/>
          </a:p>
        </p:txBody>
      </p:sp>
    </p:spTree>
    <p:extLst>
      <p:ext uri="{BB962C8B-B14F-4D97-AF65-F5344CB8AC3E}">
        <p14:creationId xmlns:p14="http://schemas.microsoft.com/office/powerpoint/2010/main" val="3182020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682535D-607C-4772-952D-3C9FDB96EE6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612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Transitioning meetings workloads first </a:t>
            </a:r>
            <a:r>
              <a:rPr lang="en-US" sz="1200" b="1" i="0" u="none" strike="noStrike" kern="1200">
                <a:solidFill>
                  <a:schemeClr val="tx1"/>
                </a:solidFill>
                <a:effectLst/>
                <a:latin typeface="+mn-lt"/>
                <a:ea typeface="+mn-ea"/>
                <a:cs typeface="+mn-cs"/>
              </a:rPr>
              <a:t>(Meetings First) </a:t>
            </a:r>
            <a:r>
              <a:rPr lang="en-US" sz="1200" b="0" i="0" u="none" strike="noStrike" kern="1200">
                <a:solidFill>
                  <a:schemeClr val="tx1"/>
                </a:solidFill>
                <a:effectLst/>
                <a:latin typeface="+mn-lt"/>
                <a:ea typeface="+mn-ea"/>
                <a:cs typeface="+mn-cs"/>
              </a:rPr>
              <a:t>enables on-premise organizations to benefit from Teams meeting functionality in the event they are not yet ready to move calling to the cloud.</a:t>
            </a:r>
            <a:endParaRPr lang="en-US"/>
          </a:p>
        </p:txBody>
      </p:sp>
      <p:sp>
        <p:nvSpPr>
          <p:cNvPr id="4" name="Slide Number Placeholder 3"/>
          <p:cNvSpPr>
            <a:spLocks noGrp="1"/>
          </p:cNvSpPr>
          <p:nvPr>
            <p:ph type="sldNum" sz="quarter" idx="5"/>
          </p:nvPr>
        </p:nvSpPr>
        <p:spPr/>
        <p:txBody>
          <a:bodyPr/>
          <a:lstStyle/>
          <a:p>
            <a:fld id="{6E8F8422-4618-4036-BD00-FE6D8271279A}" type="slidenum">
              <a:rPr lang="en-US" smtClean="0"/>
              <a:t>11</a:t>
            </a:fld>
            <a:endParaRPr lang="en-US"/>
          </a:p>
        </p:txBody>
      </p:sp>
    </p:spTree>
    <p:extLst>
      <p:ext uri="{BB962C8B-B14F-4D97-AF65-F5344CB8AC3E}">
        <p14:creationId xmlns:p14="http://schemas.microsoft.com/office/powerpoint/2010/main" val="4525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t>
            </a:r>
            <a:r>
              <a:rPr lang="en-US" b="1"/>
              <a:t>Teams Only </a:t>
            </a:r>
            <a:r>
              <a:rPr lang="en-US"/>
              <a:t>mode, teams is used for everything, from Chat and Calling to Meetings, to Collaboration in Teams and Channels.</a:t>
            </a:r>
          </a:p>
        </p:txBody>
      </p:sp>
      <p:sp>
        <p:nvSpPr>
          <p:cNvPr id="4" name="Slide Number Placeholder 3"/>
          <p:cNvSpPr>
            <a:spLocks noGrp="1"/>
          </p:cNvSpPr>
          <p:nvPr>
            <p:ph type="sldNum" sz="quarter" idx="5"/>
          </p:nvPr>
        </p:nvSpPr>
        <p:spPr/>
        <p:txBody>
          <a:bodyPr/>
          <a:lstStyle/>
          <a:p>
            <a:fld id="{6E8F8422-4618-4036-BD00-FE6D8271279A}" type="slidenum">
              <a:rPr lang="en-US" smtClean="0"/>
              <a:t>12</a:t>
            </a:fld>
            <a:endParaRPr lang="en-US"/>
          </a:p>
        </p:txBody>
      </p:sp>
    </p:spTree>
    <p:extLst>
      <p:ext uri="{BB962C8B-B14F-4D97-AF65-F5344CB8AC3E}">
        <p14:creationId xmlns:p14="http://schemas.microsoft.com/office/powerpoint/2010/main" val="2238821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199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1191" rtl="0" eaLnBrk="1" fontAlgn="auto" latinLnBrk="0" hangingPunct="1">
              <a:lnSpc>
                <a:spcPct val="100000"/>
              </a:lnSpc>
              <a:spcBef>
                <a:spcPts val="0"/>
              </a:spcBef>
              <a:spcAft>
                <a:spcPts val="0"/>
              </a:spcAft>
              <a:buClrTx/>
              <a:buSzTx/>
              <a:buFontTx/>
              <a:buNone/>
              <a:tabLst/>
              <a:defRPr/>
            </a:pPr>
            <a:fld id="{8DEF2D95-23FA-4EBE-AE58-312CA70CDDC7}"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119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011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SFB must be Current Channel (July 2018)+</a:t>
            </a:r>
          </a:p>
          <a:p>
            <a:r>
              <a:rPr lang="en-US"/>
              <a:t>Escalation from the Teams side is planned for CY18Q3.</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820224F-5FD2-4B9E-9881-F13A33BBCC0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42343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SFB must be Current Channel (July 2018)+</a:t>
            </a:r>
          </a:p>
          <a:p>
            <a:r>
              <a:rPr lang="en-US"/>
              <a:t>Escalation from the Teams side is planned for CY18Q3.</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820224F-5FD2-4B9E-9881-F13A33BBCC0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1476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SFB must be Current Channel (July 2018)+</a:t>
            </a:r>
          </a:p>
          <a:p>
            <a:r>
              <a:rPr lang="en-US"/>
              <a:t>Escalation from the Teams side is planned for CY18Q3.</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820224F-5FD2-4B9E-9881-F13A33BBCC0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1690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42215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should add a </a:t>
            </a:r>
            <a:r>
              <a:rPr lang="en-US" err="1"/>
              <a:t>noter</a:t>
            </a:r>
            <a:r>
              <a:rPr lang="en-US"/>
              <a:t> </a:t>
            </a:r>
            <a:r>
              <a:rPr lang="en-US" err="1"/>
              <a:t>aboutl</a:t>
            </a:r>
            <a:r>
              <a:rPr lang="en-US"/>
              <a:t> leave outlook </a:t>
            </a:r>
            <a:r>
              <a:rPr lang="en-US" err="1"/>
              <a:t>addin</a:t>
            </a:r>
            <a:r>
              <a:rPr lang="en-US"/>
              <a:t> till m\</a:t>
            </a:r>
            <a:r>
              <a:rPr lang="en-US" err="1"/>
              <a:t>eting</a:t>
            </a:r>
            <a:r>
              <a:rPr lang="en-US"/>
              <a:t> </a:t>
            </a:r>
            <a:r>
              <a:rPr lang="en-US" err="1"/>
              <a:t>trooms</a:t>
            </a:r>
            <a:r>
              <a:rPr lang="en-US"/>
              <a:t> are updated</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41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8/14/2019 7:59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7176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8/14/2019 7:59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1666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674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8/14/2019 7:59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045483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8/14/2019 7:59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2924555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11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789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8/14/2019 7:59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317958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8/14/2019 7:59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798457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326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8/14/2019 7:59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57660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8/14/2019 7:59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245875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2468563"/>
            <a:ext cx="7680325" cy="4321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a:solidFill>
                <a:srgbClr val="282828"/>
              </a:solidFill>
              <a:latin typeface="Segoe UI Semibold"/>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a:solidFill>
                  <a:srgbClr val="282828"/>
                </a:solidFill>
                <a:latin typeface="Segoe UI Semibold"/>
              </a:rPr>
              <a:t>Rapid innovation delivering our rich Intelligent Communications roadmap - </a:t>
            </a:r>
            <a:r>
              <a:rPr lang="en-US"/>
              <a:t>We have delivered on our published Skype for Business to Microsoft Teams roadmap, first shared at Microsoft Ignite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Teams is the fastest growing business app in Microsoft history.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At Ignite 2018 we shared the latest usage numbers that show the accelerated use and adoption of Teams.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Since bringing in Skype for Business workloads for meetings and calling, Microsoft Teams has become the single communications and collaboration application in Office 365.</a:t>
            </a:r>
          </a:p>
          <a:p>
            <a:endParaRPr lang="en-US"/>
          </a:p>
          <a:p>
            <a:pPr marL="171450" indent="-171450">
              <a:buFont typeface="Arial" panose="020B0604020202020204" pitchFamily="34" charset="0"/>
              <a:buChar char="•"/>
            </a:pPr>
            <a:r>
              <a:rPr lang="en-US"/>
              <a:t>As we look to transition Skype for Business Online organizations over to Microsoft Teams, </a:t>
            </a:r>
            <a:r>
              <a:rPr lang="en-US" b="1"/>
              <a:t>it’s important to note the value that Microsoft Teams can bring to organizations—big and small , such as:</a:t>
            </a:r>
          </a:p>
          <a:p>
            <a:pPr marL="628650" lvl="1" indent="-171450">
              <a:buFont typeface="Arial" panose="020B0604020202020204" pitchFamily="34" charset="0"/>
              <a:buChar char="•"/>
            </a:pPr>
            <a:r>
              <a:rPr lang="en-US" b="0"/>
              <a:t>Broader communication and collaboration functionality</a:t>
            </a:r>
          </a:p>
          <a:p>
            <a:pPr marL="628650" lvl="1" indent="-171450">
              <a:buFont typeface="Arial" panose="020B0604020202020204" pitchFamily="34" charset="0"/>
              <a:buChar char="•"/>
            </a:pPr>
            <a:r>
              <a:rPr lang="en-US" b="0"/>
              <a:t>Modern user experiences across platforms and devices</a:t>
            </a:r>
          </a:p>
          <a:p>
            <a:pPr marL="628650" lvl="1" indent="-171450">
              <a:buFont typeface="Arial" panose="020B0604020202020204" pitchFamily="34" charset="0"/>
              <a:buChar char="•"/>
            </a:pPr>
            <a:r>
              <a:rPr lang="en-US" b="0"/>
              <a:t>Cloud infrastructure for improved performance and operational metrics</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6251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8/14/2019 7:59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597779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8/14/2019 7:59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35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F2958-B030-4903-94E4-0DDAD741B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30000"/>
              </a:lnSpc>
              <a:spcBef>
                <a:spcPts val="300"/>
              </a:spcBef>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E7D1D-C314-44AE-B7B1-BCE28A24C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49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85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If your organization is already using Teams alongside Skype for Business, whether in </a:t>
            </a:r>
            <a:r>
              <a:rPr lang="en-US" sz="1200" b="1" i="0" u="none" strike="noStrike" kern="1200">
                <a:solidFill>
                  <a:schemeClr val="tx1"/>
                </a:solidFill>
                <a:effectLst/>
                <a:latin typeface="+mn-lt"/>
                <a:ea typeface="+mn-ea"/>
                <a:cs typeface="+mn-cs"/>
              </a:rPr>
              <a:t>Islands Mode</a:t>
            </a:r>
            <a:r>
              <a:rPr lang="en-US" sz="1200" b="0" i="0" u="none" strike="noStrike" kern="1200">
                <a:solidFill>
                  <a:schemeClr val="tx1"/>
                </a:solidFill>
                <a:effectLst/>
                <a:latin typeface="+mn-lt"/>
                <a:ea typeface="+mn-ea"/>
                <a:cs typeface="+mn-cs"/>
              </a:rPr>
              <a:t>, </a:t>
            </a:r>
            <a:r>
              <a:rPr lang="en-US" sz="1200" b="1" i="0" u="none" strike="noStrike" kern="1200">
                <a:solidFill>
                  <a:schemeClr val="tx1"/>
                </a:solidFill>
                <a:effectLst/>
                <a:latin typeface="+mn-lt"/>
                <a:ea typeface="+mn-ea"/>
                <a:cs typeface="+mn-cs"/>
              </a:rPr>
              <a:t>Skype for Business with Teams collaboration</a:t>
            </a:r>
            <a:r>
              <a:rPr lang="en-US" sz="1200" b="0" i="0" u="none" strike="noStrike" kern="1200">
                <a:solidFill>
                  <a:schemeClr val="tx1"/>
                </a:solidFill>
                <a:effectLst/>
                <a:latin typeface="+mn-lt"/>
                <a:ea typeface="+mn-ea"/>
                <a:cs typeface="+mn-cs"/>
              </a:rPr>
              <a:t>, or </a:t>
            </a:r>
            <a:r>
              <a:rPr lang="en-US" sz="1200" b="1" i="0" u="none" strike="noStrike" kern="1200">
                <a:solidFill>
                  <a:schemeClr val="tx1"/>
                </a:solidFill>
                <a:effectLst/>
                <a:latin typeface="+mn-lt"/>
                <a:ea typeface="+mn-ea"/>
                <a:cs typeface="+mn-cs"/>
              </a:rPr>
              <a:t>Skype for Business with Teams collaboration and meetings</a:t>
            </a:r>
            <a:r>
              <a:rPr lang="en-US" sz="1200" b="0" i="0" u="none" strike="noStrike" kern="1200">
                <a:solidFill>
                  <a:schemeClr val="tx1"/>
                </a:solidFill>
                <a:effectLst/>
                <a:latin typeface="+mn-lt"/>
                <a:ea typeface="+mn-ea"/>
                <a:cs typeface="+mn-cs"/>
              </a:rPr>
              <a:t>, you’re close to making the upgrade to a Teams Only, single-client experience.</a:t>
            </a:r>
          </a:p>
          <a:p>
            <a:endParaRPr lang="en-US" sz="1200" b="0" i="0" u="none" strike="noStrike" kern="1200">
              <a:solidFill>
                <a:schemeClr val="tx1"/>
              </a:solidFill>
              <a:effectLst/>
              <a:latin typeface="+mn-lt"/>
              <a:ea typeface="+mn-ea"/>
              <a:cs typeface="+mn-cs"/>
            </a:endParaRPr>
          </a:p>
          <a:p>
            <a:pPr defTabSz="457112">
              <a:lnSpc>
                <a:spcPct val="90000"/>
              </a:lnSpc>
              <a:spcAft>
                <a:spcPts val="600"/>
              </a:spcAft>
              <a:defRPr/>
            </a:pPr>
            <a:r>
              <a:rPr lang="en-US" b="1">
                <a:solidFill>
                  <a:srgbClr val="0078D7"/>
                </a:solidFill>
                <a:latin typeface="Segoe UI"/>
              </a:rPr>
              <a:t>Coexistence</a:t>
            </a:r>
            <a:r>
              <a:rPr lang="en-US">
                <a:gradFill>
                  <a:gsLst>
                    <a:gs pos="2917">
                      <a:srgbClr val="2F2F2F"/>
                    </a:gs>
                    <a:gs pos="30000">
                      <a:srgbClr val="2F2F2F"/>
                    </a:gs>
                  </a:gsLst>
                  <a:lin ang="5400000" scaled="0"/>
                </a:gradFill>
                <a:latin typeface="Segoe UI"/>
              </a:rPr>
              <a:t> is the presence of both Skype for Business and Teams in the Journey from Skype for Business to Teams.</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defTabSz="457112">
              <a:lnSpc>
                <a:spcPct val="90000"/>
              </a:lnSpc>
              <a:spcAft>
                <a:spcPts val="600"/>
              </a:spcAft>
              <a:defRPr/>
            </a:pPr>
            <a:r>
              <a:rPr lang="en-US">
                <a:gradFill>
                  <a:gsLst>
                    <a:gs pos="2917">
                      <a:srgbClr val="2F2F2F"/>
                    </a:gs>
                    <a:gs pos="30000">
                      <a:srgbClr val="2F2F2F"/>
                    </a:gs>
                  </a:gsLst>
                  <a:lin ang="5400000" scaled="0"/>
                </a:gradFill>
                <a:latin typeface="Segoe UI"/>
              </a:rPr>
              <a:t>Supported </a:t>
            </a:r>
            <a:r>
              <a:rPr lang="en-US" b="1" u="none">
                <a:latin typeface="Segoe UI"/>
              </a:rPr>
              <a:t>coexistence</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configurations for Skype for Business and Teams</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Skype for Business </a:t>
            </a:r>
            <a:r>
              <a:rPr lang="en-US" b="1" u="sng">
                <a:gradFill>
                  <a:gsLst>
                    <a:gs pos="2917">
                      <a:srgbClr val="2F2F2F"/>
                    </a:gs>
                    <a:gs pos="30000">
                      <a:srgbClr val="2F2F2F"/>
                    </a:gs>
                  </a:gsLst>
                  <a:lin ang="5400000" scaled="0"/>
                </a:gradFill>
                <a:latin typeface="Segoe UI"/>
              </a:rPr>
              <a:t>or</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Teams Only</a:t>
            </a: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Skype for Business </a:t>
            </a:r>
            <a:r>
              <a:rPr lang="en-US" b="1" u="sng">
                <a:gradFill>
                  <a:gsLst>
                    <a:gs pos="2917">
                      <a:srgbClr val="2F2F2F"/>
                    </a:gs>
                    <a:gs pos="30000">
                      <a:srgbClr val="2F2F2F"/>
                    </a:gs>
                  </a:gsLst>
                  <a:lin ang="5400000" scaled="0"/>
                </a:gradFill>
                <a:latin typeface="Segoe UI"/>
              </a:rPr>
              <a:t>and</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Teams – Islands</a:t>
            </a: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Combination (but no overlap) of functions across both</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defTabSz="457112">
              <a:lnSpc>
                <a:spcPct val="90000"/>
              </a:lnSpc>
              <a:spcAft>
                <a:spcPts val="600"/>
              </a:spcAft>
              <a:defRPr/>
            </a:pPr>
            <a:r>
              <a:rPr lang="en-US">
                <a:gradFill>
                  <a:gsLst>
                    <a:gs pos="2917">
                      <a:srgbClr val="2F2F2F"/>
                    </a:gs>
                    <a:gs pos="30000">
                      <a:srgbClr val="2F2F2F"/>
                    </a:gs>
                  </a:gsLst>
                  <a:lin ang="5400000" scaled="0"/>
                </a:gradFill>
                <a:latin typeface="Segoe UI"/>
              </a:rPr>
              <a:t>Customer deployments can involve multiple modes at different times</a:t>
            </a:r>
          </a:p>
          <a:p>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35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URL on modes: https://docs.microsoft.com/en-us/microsoftteams/migration-interop-guidance-for-teams-with-skype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If you’re still planning your organization’s journey from Skype for Business to Teams, we’re here to help take the guesswork out of your upgrade journey. We’ve employed a proven success framework for driving change, incorporating guidance, tips, and resources throughout.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defTabSz="457112">
              <a:lnSpc>
                <a:spcPct val="90000"/>
              </a:lnSpc>
              <a:spcAft>
                <a:spcPts val="600"/>
              </a:spcAft>
              <a:defRPr/>
            </a:pPr>
            <a:r>
              <a:rPr lang="en-US" b="1">
                <a:solidFill>
                  <a:srgbClr val="0078D7"/>
                </a:solidFill>
                <a:latin typeface="Segoe UI"/>
              </a:rPr>
              <a:t>Coexistence</a:t>
            </a:r>
            <a:r>
              <a:rPr lang="en-US">
                <a:gradFill>
                  <a:gsLst>
                    <a:gs pos="2917">
                      <a:srgbClr val="2F2F2F"/>
                    </a:gs>
                    <a:gs pos="30000">
                      <a:srgbClr val="2F2F2F"/>
                    </a:gs>
                  </a:gsLst>
                  <a:lin ang="5400000" scaled="0"/>
                </a:gradFill>
                <a:latin typeface="Segoe UI"/>
              </a:rPr>
              <a:t> is the presence of both Skype for Business and Teams in the Journey from Skype for Business to Teams.</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defTabSz="457112">
              <a:lnSpc>
                <a:spcPct val="90000"/>
              </a:lnSpc>
              <a:spcAft>
                <a:spcPts val="600"/>
              </a:spcAft>
              <a:defRPr/>
            </a:pPr>
            <a:r>
              <a:rPr lang="en-US">
                <a:gradFill>
                  <a:gsLst>
                    <a:gs pos="2917">
                      <a:srgbClr val="2F2F2F"/>
                    </a:gs>
                    <a:gs pos="30000">
                      <a:srgbClr val="2F2F2F"/>
                    </a:gs>
                  </a:gsLst>
                  <a:lin ang="5400000" scaled="0"/>
                </a:gradFill>
                <a:latin typeface="Segoe UI"/>
              </a:rPr>
              <a:t>Supported </a:t>
            </a:r>
            <a:r>
              <a:rPr lang="en-US" b="1" u="none">
                <a:latin typeface="Segoe UI"/>
              </a:rPr>
              <a:t>coexistence</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configurations for Skype for Business and Teams</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Skype for Business </a:t>
            </a:r>
            <a:r>
              <a:rPr lang="en-US" b="1" u="sng">
                <a:gradFill>
                  <a:gsLst>
                    <a:gs pos="2917">
                      <a:srgbClr val="2F2F2F"/>
                    </a:gs>
                    <a:gs pos="30000">
                      <a:srgbClr val="2F2F2F"/>
                    </a:gs>
                  </a:gsLst>
                  <a:lin ang="5400000" scaled="0"/>
                </a:gradFill>
                <a:latin typeface="Segoe UI"/>
              </a:rPr>
              <a:t>or</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Teams Only</a:t>
            </a: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Skype for Business </a:t>
            </a:r>
            <a:r>
              <a:rPr lang="en-US" b="1" u="sng">
                <a:gradFill>
                  <a:gsLst>
                    <a:gs pos="2917">
                      <a:srgbClr val="2F2F2F"/>
                    </a:gs>
                    <a:gs pos="30000">
                      <a:srgbClr val="2F2F2F"/>
                    </a:gs>
                  </a:gsLst>
                  <a:lin ang="5400000" scaled="0"/>
                </a:gradFill>
                <a:latin typeface="Segoe UI"/>
              </a:rPr>
              <a:t>and</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Teams – Islands</a:t>
            </a: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Combination (but no overlap) of functions across both</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defTabSz="457112">
              <a:lnSpc>
                <a:spcPct val="90000"/>
              </a:lnSpc>
              <a:spcAft>
                <a:spcPts val="600"/>
              </a:spcAft>
              <a:defRPr/>
            </a:pPr>
            <a:r>
              <a:rPr lang="en-US">
                <a:gradFill>
                  <a:gsLst>
                    <a:gs pos="2917">
                      <a:srgbClr val="2F2F2F"/>
                    </a:gs>
                    <a:gs pos="30000">
                      <a:srgbClr val="2F2F2F"/>
                    </a:gs>
                  </a:gsLst>
                  <a:lin ang="5400000" scaled="0"/>
                </a:gradFill>
                <a:latin typeface="Segoe UI"/>
              </a:rPr>
              <a:t>Customer deployments can involve multiple modes at different times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00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Skype for Business Online customers should start with </a:t>
            </a:r>
            <a:r>
              <a:rPr kumimoji="0" lang="en-US" sz="12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Islands mode </a:t>
            </a:r>
            <a:r>
              <a:rPr lang="en-US" sz="1200">
                <a:solidFill>
                  <a:srgbClr val="000000"/>
                </a:solidFill>
                <a:latin typeface="Segoe UI" panose="020B0502040204020203" pitchFamily="34" charset="0"/>
                <a:cs typeface="Segoe UI" panose="020B0502040204020203" pitchFamily="34" charset="0"/>
              </a:rPr>
              <a:t>so</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users can experience the full functionality of Teams at their speed. Once organization adoption of Teams hits 100% saturation, move to Teams-Only mode.</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6E8F8422-4618-4036-BD00-FE6D8271279A}" type="slidenum">
              <a:rPr lang="en-US" smtClean="0"/>
              <a:t>10</a:t>
            </a:fld>
            <a:endParaRPr lang="en-US"/>
          </a:p>
        </p:txBody>
      </p:sp>
    </p:spTree>
    <p:extLst>
      <p:ext uri="{BB962C8B-B14F-4D97-AF65-F5344CB8AC3E}">
        <p14:creationId xmlns:p14="http://schemas.microsoft.com/office/powerpoint/2010/main" val="2791693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8.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21.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95054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A2BEB94-8C9B-4514-BEDD-A759C627B967}"/>
              </a:ext>
            </a:extLst>
          </p:cNvPr>
          <p:cNvSpPr>
            <a:spLocks noGrp="1"/>
          </p:cNvSpPr>
          <p:nvPr>
            <p:ph type="pic" sz="quarter" idx="12"/>
          </p:nvPr>
        </p:nvSpPr>
        <p:spPr>
          <a:xfrm>
            <a:off x="6545751" y="444500"/>
            <a:ext cx="5206512" cy="5969000"/>
          </a:xfrm>
          <a:effectLst>
            <a:outerShdw blurRad="127000" dist="50800" dir="8100000" algn="tr" rotWithShape="0">
              <a:prstClr val="black">
                <a:alpha val="25000"/>
              </a:prstClr>
            </a:outerShdw>
          </a:effectLst>
        </p:spPr>
        <p:txBody>
          <a:bodyPr/>
          <a:lstStyle/>
          <a:p>
            <a:endParaRPr lang="en-US"/>
          </a:p>
        </p:txBody>
      </p:sp>
      <p:sp>
        <p:nvSpPr>
          <p:cNvPr id="8" name="Text Placeholder 7">
            <a:extLst>
              <a:ext uri="{FF2B5EF4-FFF2-40B4-BE49-F238E27FC236}">
                <a16:creationId xmlns:a16="http://schemas.microsoft.com/office/drawing/2014/main" id="{757C9CF2-527D-4308-8C50-4B6283C5A257}"/>
              </a:ext>
            </a:extLst>
          </p:cNvPr>
          <p:cNvSpPr>
            <a:spLocks noGrp="1"/>
          </p:cNvSpPr>
          <p:nvPr>
            <p:ph type="body" sz="quarter" idx="10" hasCustomPrompt="1"/>
          </p:nvPr>
        </p:nvSpPr>
        <p:spPr>
          <a:xfrm>
            <a:off x="439737" y="2163763"/>
            <a:ext cx="4937357" cy="2071688"/>
          </a:xfrm>
        </p:spPr>
        <p:txBody>
          <a:bodyPr tIns="0" rIns="0" bIns="0">
            <a:noAutofit/>
          </a:bodyPr>
          <a:lstStyle>
            <a:lvl1pPr>
              <a:spcBef>
                <a:spcPts val="1800"/>
              </a:spcBef>
              <a:defRPr sz="1400"/>
            </a:lvl1pPr>
            <a:lvl2pPr marL="171417" indent="-171417" algn="l" defTabSz="914225" rtl="0" eaLnBrk="1" latinLnBrk="0" hangingPunct="1">
              <a:lnSpc>
                <a:spcPct val="150000"/>
              </a:lnSpc>
              <a:spcBef>
                <a:spcPts val="1800"/>
              </a:spcBef>
              <a:buFont typeface="Arial" panose="020B0604020202020204" pitchFamily="34" charset="0"/>
              <a:buChar char="•"/>
              <a:defRPr lang="en-US" sz="1200" kern="1200" dirty="0" smtClean="0">
                <a:solidFill>
                  <a:srgbClr val="797979"/>
                </a:solidFill>
                <a:latin typeface="Segoe UI" panose="020B0502040204020203" pitchFamily="34" charset="0"/>
                <a:ea typeface="+mn-ea"/>
                <a:cs typeface="Segoe UI" panose="020B0502040204020203" pitchFamily="34" charset="0"/>
              </a:defRPr>
            </a:lvl2pPr>
          </a:lstStyle>
          <a:p>
            <a:pPr lvl="0"/>
            <a:r>
              <a:rPr lang="en-US"/>
              <a:t>The body copy goes here. This is an example of how the type could look for slides with longer paragraphs. This is an example of how the type could look for slides with longer paragraphs. The body copy goes here. This is an example of how the type could look for slides with longer paragraphs.</a:t>
            </a:r>
            <a:endParaRPr lang="en-US" sz="1200" kern="1200">
              <a:solidFill>
                <a:srgbClr val="797979"/>
              </a:solidFill>
              <a:latin typeface="Segoe UI" panose="020B0502040204020203" pitchFamily="34" charset="0"/>
              <a:ea typeface="+mn-ea"/>
              <a:cs typeface="Segoe UI" panose="020B0502040204020203" pitchFamily="34" charset="0"/>
            </a:endParaRPr>
          </a:p>
        </p:txBody>
      </p:sp>
      <p:sp>
        <p:nvSpPr>
          <p:cNvPr id="9" name="Text Placeholder 9">
            <a:extLst>
              <a:ext uri="{FF2B5EF4-FFF2-40B4-BE49-F238E27FC236}">
                <a16:creationId xmlns:a16="http://schemas.microsoft.com/office/drawing/2014/main" id="{6DEDB69F-E928-4C4A-ABEC-49FD09C48093}"/>
              </a:ext>
            </a:extLst>
          </p:cNvPr>
          <p:cNvSpPr>
            <a:spLocks noGrp="1"/>
          </p:cNvSpPr>
          <p:nvPr>
            <p:ph type="body" sz="quarter" idx="11" hasCustomPrompt="1"/>
          </p:nvPr>
        </p:nvSpPr>
        <p:spPr>
          <a:xfrm>
            <a:off x="445135" y="314084"/>
            <a:ext cx="4553123" cy="355600"/>
          </a:xfrm>
        </p:spPr>
        <p:txBody>
          <a:bodyPr>
            <a:noAutofit/>
          </a:bodyPr>
          <a:lstStyle>
            <a:lvl1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cap="all" spc="59" baseline="0" dirty="0" smtClean="0">
                <a:solidFill>
                  <a:schemeClr val="tx1">
                    <a:lumMod val="50000"/>
                    <a:lumOff val="50000"/>
                  </a:schemeClr>
                </a:solidFill>
                <a:latin typeface="Segoe UI"/>
                <a:ea typeface="Segoe UI"/>
                <a:cs typeface="Segoe UI"/>
                <a:sym typeface="Segoe UI"/>
              </a:defRPr>
            </a:lvl1pPr>
            <a:lvl2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2pPr>
            <a:lvl3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3pPr>
            <a:lvl4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4pPr>
            <a:lvl5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a:solidFill>
                  <a:schemeClr val="tx1">
                    <a:lumMod val="50000"/>
                    <a:lumOff val="50000"/>
                  </a:schemeClr>
                </a:solidFill>
                <a:latin typeface="Segoe UI"/>
                <a:ea typeface="Segoe UI"/>
                <a:cs typeface="Segoe UI"/>
                <a:sym typeface="Segoe UI"/>
              </a:defRPr>
            </a:lvl5pPr>
          </a:lstStyle>
          <a:p>
            <a:pPr lvl="0"/>
            <a:r>
              <a:rPr lang="en-US"/>
              <a:t>SECTION NAME</a:t>
            </a:r>
          </a:p>
        </p:txBody>
      </p:sp>
      <p:sp>
        <p:nvSpPr>
          <p:cNvPr id="10" name="Title 1">
            <a:extLst>
              <a:ext uri="{FF2B5EF4-FFF2-40B4-BE49-F238E27FC236}">
                <a16:creationId xmlns:a16="http://schemas.microsoft.com/office/drawing/2014/main" id="{1A3DF149-8D0B-497C-94BD-59B05E17842B}"/>
              </a:ext>
            </a:extLst>
          </p:cNvPr>
          <p:cNvSpPr>
            <a:spLocks noGrp="1"/>
          </p:cNvSpPr>
          <p:nvPr>
            <p:ph type="title" hasCustomPrompt="1"/>
          </p:nvPr>
        </p:nvSpPr>
        <p:spPr>
          <a:xfrm>
            <a:off x="429383" y="438785"/>
            <a:ext cx="5537256" cy="678729"/>
          </a:xfrm>
        </p:spPr>
        <p:txBody>
          <a:bodyPr/>
          <a:lstStyle>
            <a:lvl1pPr>
              <a:defRPr/>
            </a:lvl1pPr>
          </a:lstStyle>
          <a:p>
            <a:r>
              <a:rPr lang="en-US"/>
              <a:t>Page name.</a:t>
            </a:r>
          </a:p>
        </p:txBody>
      </p:sp>
    </p:spTree>
    <p:extLst>
      <p:ext uri="{BB962C8B-B14F-4D97-AF65-F5344CB8AC3E}">
        <p14:creationId xmlns:p14="http://schemas.microsoft.com/office/powerpoint/2010/main" val="3814719064"/>
      </p:ext>
    </p:extLst>
  </p:cSld>
  <p:clrMapOvr>
    <a:masterClrMapping/>
  </p:clrMapOvr>
  <p:transition>
    <p:fade/>
  </p:transition>
  <p:hf sldNum="0" hdr="0" dt="0"/>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572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0" rIns="0" bIns="0" rtlCol="0" anchor="t">
            <a:noAutofit/>
          </a:bodyPr>
          <a:lstStyle>
            <a:lvl1pPr>
              <a:defRPr sz="4000" spc="0" baseline="0">
                <a:solidFill>
                  <a:srgbClr val="000000"/>
                </a:solidFill>
              </a:defRPr>
            </a:lvl1pPr>
          </a:lstStyle>
          <a:p>
            <a:r>
              <a:rPr lang="en-US"/>
              <a:t>Title</a:t>
            </a:r>
          </a:p>
        </p:txBody>
      </p:sp>
    </p:spTree>
    <p:extLst>
      <p:ext uri="{BB962C8B-B14F-4D97-AF65-F5344CB8AC3E}">
        <p14:creationId xmlns:p14="http://schemas.microsoft.com/office/powerpoint/2010/main" val="393942739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081" y="449109"/>
            <a:ext cx="11655840" cy="899665"/>
          </a:xfrm>
        </p:spPr>
        <p:txBody>
          <a:bodyPr anchor="t" anchorCtr="0"/>
          <a:lstStyle>
            <a:lvl1pPr>
              <a:defRPr sz="3921"/>
            </a:lvl1pPr>
          </a:lstStyle>
          <a:p>
            <a:r>
              <a:rPr lang="en-US"/>
              <a:t>Click to edit Master title style</a:t>
            </a:r>
          </a:p>
        </p:txBody>
      </p:sp>
    </p:spTree>
    <p:extLst>
      <p:ext uri="{BB962C8B-B14F-4D97-AF65-F5344CB8AC3E}">
        <p14:creationId xmlns:p14="http://schemas.microsoft.com/office/powerpoint/2010/main" val="226101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343218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259605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56072001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89127794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10394391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06037294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7912794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89C6-D4AD-497C-9711-2C215A163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236AF-8703-436A-8C2C-DE40F7D929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64C17-47AE-4784-B754-051AD2A10964}"/>
              </a:ext>
            </a:extLst>
          </p:cNvPr>
          <p:cNvSpPr>
            <a:spLocks noGrp="1"/>
          </p:cNvSpPr>
          <p:nvPr>
            <p:ph type="dt" sz="half" idx="10"/>
          </p:nvPr>
        </p:nvSpPr>
        <p:spPr/>
        <p:txBody>
          <a:bodyPr/>
          <a:lstStyle/>
          <a:p>
            <a:fld id="{F6558F7A-0608-471A-B52C-6958E2F1B139}" type="datetimeFigureOut">
              <a:rPr lang="en-US" smtClean="0"/>
              <a:t>8/14/2019</a:t>
            </a:fld>
            <a:endParaRPr lang="en-US"/>
          </a:p>
        </p:txBody>
      </p:sp>
      <p:sp>
        <p:nvSpPr>
          <p:cNvPr id="5" name="Footer Placeholder 4">
            <a:extLst>
              <a:ext uri="{FF2B5EF4-FFF2-40B4-BE49-F238E27FC236}">
                <a16:creationId xmlns:a16="http://schemas.microsoft.com/office/drawing/2014/main" id="{17102E33-3A1F-4084-B3D4-039647ACD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D3C48-1CEC-49A9-99EA-A2C3AB7709CD}"/>
              </a:ext>
            </a:extLst>
          </p:cNvPr>
          <p:cNvSpPr>
            <a:spLocks noGrp="1"/>
          </p:cNvSpPr>
          <p:nvPr>
            <p:ph type="sldNum" sz="quarter" idx="12"/>
          </p:nvPr>
        </p:nvSpPr>
        <p:spPr/>
        <p:txBody>
          <a:bodyPr/>
          <a:lstStyle/>
          <a:p>
            <a:fld id="{ABF8630D-8101-4DFB-9798-D6C6BE0E4089}" type="slidenum">
              <a:rPr lang="en-US" smtClean="0"/>
              <a:t>‹#›</a:t>
            </a:fld>
            <a:endParaRPr lang="en-US"/>
          </a:p>
        </p:txBody>
      </p:sp>
    </p:spTree>
    <p:extLst>
      <p:ext uri="{BB962C8B-B14F-4D97-AF65-F5344CB8AC3E}">
        <p14:creationId xmlns:p14="http://schemas.microsoft.com/office/powerpoint/2010/main" val="8238506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928425752"/>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93228245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1693136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5138929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7069549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44542371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72619202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246700870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297100142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8504298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4008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8"/>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00"/>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00"/>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grpSp>
      </p:grpSp>
    </p:spTree>
    <p:extLst>
      <p:ext uri="{BB962C8B-B14F-4D97-AF65-F5344CB8AC3E}">
        <p14:creationId xmlns:p14="http://schemas.microsoft.com/office/powerpoint/2010/main" val="137976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471822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626453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5476451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27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9339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EBC5016-39BA-414D-BEE9-6CAE7ACF55F3}"/>
              </a:ext>
            </a:extLst>
          </p:cNvPr>
          <p:cNvSpPr>
            <a:spLocks noGrp="1"/>
          </p:cNvSpPr>
          <p:nvPr>
            <p:ph type="body" sz="quarter" idx="10"/>
          </p:nvPr>
        </p:nvSpPr>
        <p:spPr>
          <a:xfrm>
            <a:off x="588264" y="1108104"/>
            <a:ext cx="11018520" cy="307777"/>
          </a:xfrm>
        </p:spPr>
        <p:txBody>
          <a:bodyPr/>
          <a:lstStyle>
            <a:lvl1pPr marL="0" indent="0">
              <a:buNone/>
              <a:defRPr sz="2000" b="1" i="0">
                <a:solidFill>
                  <a:schemeClr val="accent3"/>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1119480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944031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email">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email">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772691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935087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8"/>
            <a:ext cx="12192000" cy="685664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744892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Sub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6936D-68F4-495F-A9E2-596DF0EFB8C6}"/>
              </a:ext>
            </a:extLst>
          </p:cNvPr>
          <p:cNvSpPr>
            <a:spLocks noGrp="1"/>
          </p:cNvSpPr>
          <p:nvPr>
            <p:ph type="title"/>
          </p:nvPr>
        </p:nvSpPr>
        <p:spPr>
          <a:xfrm>
            <a:off x="269240" y="289513"/>
            <a:ext cx="11655840" cy="807768"/>
          </a:xfrm>
        </p:spPr>
        <p:txBody>
          <a:bodyPr/>
          <a:lstStyle>
            <a:lvl1pPr algn="ctr">
              <a:defRPr sz="3526" spc="0">
                <a:solidFill>
                  <a:srgbClr val="2F2F2F"/>
                </a:solidFill>
              </a:defRPr>
            </a:lvl1pPr>
          </a:lstStyle>
          <a:p>
            <a:r>
              <a:rPr lang="en-US"/>
              <a:t>Click to edit Master title style</a:t>
            </a:r>
          </a:p>
        </p:txBody>
      </p:sp>
      <p:sp>
        <p:nvSpPr>
          <p:cNvPr id="7" name="Text Placeholder 6">
            <a:extLst>
              <a:ext uri="{FF2B5EF4-FFF2-40B4-BE49-F238E27FC236}">
                <a16:creationId xmlns:a16="http://schemas.microsoft.com/office/drawing/2014/main" id="{F8D78C74-7CAF-4426-A442-234151ACC825}"/>
              </a:ext>
            </a:extLst>
          </p:cNvPr>
          <p:cNvSpPr>
            <a:spLocks noGrp="1"/>
          </p:cNvSpPr>
          <p:nvPr>
            <p:ph type="body" sz="quarter" idx="11"/>
          </p:nvPr>
        </p:nvSpPr>
        <p:spPr>
          <a:xfrm>
            <a:off x="269245" y="1075184"/>
            <a:ext cx="11655078" cy="369332"/>
          </a:xfrm>
        </p:spPr>
        <p:txBody>
          <a:bodyPr tIns="45720" bIns="45720"/>
          <a:lstStyle>
            <a:lvl1pPr marL="0" indent="0" algn="ctr">
              <a:buNone/>
              <a:defRPr sz="1961" spc="0">
                <a:solidFill>
                  <a:schemeClr val="accent1"/>
                </a:solidFill>
              </a:defRPr>
            </a:lvl1pPr>
            <a:lvl2pPr marL="335822" indent="0" algn="ctr">
              <a:buNone/>
              <a:defRPr sz="2000">
                <a:solidFill>
                  <a:schemeClr val="accent1"/>
                </a:solidFill>
              </a:defRPr>
            </a:lvl2pPr>
            <a:lvl3pPr marL="559703" indent="0" algn="ctr">
              <a:buNone/>
              <a:defRPr sz="2000">
                <a:solidFill>
                  <a:schemeClr val="accent1"/>
                </a:solidFill>
              </a:defRPr>
            </a:lvl3pPr>
            <a:lvl4pPr marL="783583" indent="0" algn="ctr">
              <a:buNone/>
              <a:defRPr sz="2000">
                <a:solidFill>
                  <a:schemeClr val="accent1"/>
                </a:solidFill>
              </a:defRPr>
            </a:lvl4pPr>
            <a:lvl5pPr marL="1007464" indent="0" algn="ctr">
              <a:buNone/>
              <a:defRPr sz="2000">
                <a:solidFill>
                  <a:schemeClr val="accent1"/>
                </a:solidFill>
              </a:defRPr>
            </a:lvl5pPr>
          </a:lstStyle>
          <a:p>
            <a:pPr lvl="0"/>
            <a:r>
              <a:rPr lang="en-US"/>
              <a:t>Edit Master text styles</a:t>
            </a:r>
          </a:p>
        </p:txBody>
      </p:sp>
    </p:spTree>
    <p:extLst>
      <p:ext uri="{BB962C8B-B14F-4D97-AF65-F5344CB8AC3E}">
        <p14:creationId xmlns:p14="http://schemas.microsoft.com/office/powerpoint/2010/main" val="4638044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222376349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13622429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110260948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5318471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17761300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13805510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42840332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10913839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8666121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9564058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1"/>
            <a:ext cx="11655840" cy="899665"/>
          </a:xfrm>
        </p:spPr>
        <p:txBody>
          <a:bodyPr/>
          <a:lstStyle>
            <a:lvl1pPr marL="0" algn="l" defTabSz="895530" rtl="0" eaLnBrk="1" latinLnBrk="0" hangingPunct="1">
              <a:spcBef>
                <a:spcPct val="0"/>
              </a:spcBef>
              <a:buNone/>
              <a:defRPr lang="en-US" sz="3527" b="0" i="0" u="none" kern="1200" spc="0" baseline="0" dirty="0">
                <a:solidFill>
                  <a:srgbClr val="2F2F2F"/>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23267256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6788727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cstate="screen">
              <a:extLst>
                <a:ext uri="{28A0092B-C50C-407E-A947-70E740481C1C}">
                  <a14:useLocalDpi xmlns:a14="http://schemas.microsoft.com/office/drawing/2010/main"/>
                </a:ext>
              </a:extLst>
            </a:blip>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428125251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4257301721"/>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26198"/>
            <a:ext cx="3607487" cy="2602491"/>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26198"/>
            <a:ext cx="3623050" cy="2602491"/>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680282324"/>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695289451"/>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3631440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236334717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63307179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427476642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505884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4008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8"/>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00"/>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00"/>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00"/>
              </a:p>
            </p:txBody>
          </p:sp>
        </p:grpSp>
      </p:grpSp>
    </p:spTree>
    <p:extLst>
      <p:ext uri="{BB962C8B-B14F-4D97-AF65-F5344CB8AC3E}">
        <p14:creationId xmlns:p14="http://schemas.microsoft.com/office/powerpoint/2010/main" val="398647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email">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8404307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280711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43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1" y="902172"/>
            <a:ext cx="11734800" cy="22632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499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EBC5016-39BA-414D-BEE9-6CAE7ACF55F3}"/>
              </a:ext>
            </a:extLst>
          </p:cNvPr>
          <p:cNvSpPr>
            <a:spLocks noGrp="1"/>
          </p:cNvSpPr>
          <p:nvPr>
            <p:ph type="body" sz="quarter" idx="10"/>
          </p:nvPr>
        </p:nvSpPr>
        <p:spPr>
          <a:xfrm>
            <a:off x="588264" y="1108104"/>
            <a:ext cx="11018520" cy="461665"/>
          </a:xfrm>
        </p:spPr>
        <p:txBody>
          <a:bodyPr/>
          <a:lstStyle>
            <a:lvl1pPr marL="0" indent="0">
              <a:buNone/>
              <a:defRPr sz="2000" b="1" i="0">
                <a:solidFill>
                  <a:schemeClr val="accent3"/>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30699151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EBC5016-39BA-414D-BEE9-6CAE7ACF55F3}"/>
              </a:ext>
            </a:extLst>
          </p:cNvPr>
          <p:cNvSpPr>
            <a:spLocks noGrp="1"/>
          </p:cNvSpPr>
          <p:nvPr>
            <p:ph type="body" sz="quarter" idx="10"/>
          </p:nvPr>
        </p:nvSpPr>
        <p:spPr>
          <a:xfrm>
            <a:off x="588264" y="1108104"/>
            <a:ext cx="11018520" cy="461665"/>
          </a:xfrm>
        </p:spPr>
        <p:txBody>
          <a:bodyPr/>
          <a:lstStyle>
            <a:lvl1pPr marL="0" indent="0">
              <a:buNone/>
              <a:defRPr sz="2000" b="1" i="0">
                <a:solidFill>
                  <a:schemeClr val="accent3"/>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3693560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EBC5016-39BA-414D-BEE9-6CAE7ACF55F3}"/>
              </a:ext>
            </a:extLst>
          </p:cNvPr>
          <p:cNvSpPr>
            <a:spLocks noGrp="1"/>
          </p:cNvSpPr>
          <p:nvPr>
            <p:ph type="body" sz="quarter" idx="10"/>
          </p:nvPr>
        </p:nvSpPr>
        <p:spPr>
          <a:xfrm>
            <a:off x="588264" y="1108104"/>
            <a:ext cx="11018520" cy="461665"/>
          </a:xfrm>
        </p:spPr>
        <p:txBody>
          <a:bodyPr/>
          <a:lstStyle>
            <a:lvl1pPr marL="0" indent="0">
              <a:buNone/>
              <a:defRPr sz="2000" b="1" i="0">
                <a:solidFill>
                  <a:schemeClr val="accent3"/>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4872421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EBC5016-39BA-414D-BEE9-6CAE7ACF55F3}"/>
              </a:ext>
            </a:extLst>
          </p:cNvPr>
          <p:cNvSpPr>
            <a:spLocks noGrp="1"/>
          </p:cNvSpPr>
          <p:nvPr>
            <p:ph type="body" sz="quarter" idx="10"/>
          </p:nvPr>
        </p:nvSpPr>
        <p:spPr>
          <a:xfrm>
            <a:off x="588264" y="1108104"/>
            <a:ext cx="11018520" cy="461665"/>
          </a:xfrm>
        </p:spPr>
        <p:txBody>
          <a:bodyPr/>
          <a:lstStyle>
            <a:lvl1pPr marL="0" indent="0">
              <a:buNone/>
              <a:defRPr sz="2000" b="1" i="0">
                <a:solidFill>
                  <a:schemeClr val="accent3"/>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195262168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email">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email">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114810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B062-417E-4047-A9D5-69DCD4B8FD1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85719-D5F6-4CA2-8D6B-AD5026EB68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605EF7-FDE4-469B-B8A6-ADBBA0F8FFF7}"/>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5" name="Footer Placeholder 4">
            <a:extLst>
              <a:ext uri="{FF2B5EF4-FFF2-40B4-BE49-F238E27FC236}">
                <a16:creationId xmlns:a16="http://schemas.microsoft.com/office/drawing/2014/main" id="{48D28D20-13EC-42E6-A07D-CD560AA114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B2BA1A-0153-4C35-B87C-9265F229A0B0}"/>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570057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A2D8-4B62-4E01-8F29-FA4E57FF66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A8F615-8CC4-411B-BAD2-901E6B3CB240}"/>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6F877-B79D-4092-B3D2-C203C18523F5}"/>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5" name="Footer Placeholder 4">
            <a:extLst>
              <a:ext uri="{FF2B5EF4-FFF2-40B4-BE49-F238E27FC236}">
                <a16:creationId xmlns:a16="http://schemas.microsoft.com/office/drawing/2014/main" id="{BA8DCDC1-6C73-43DC-9C66-F50E1E3F05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D956ED-2608-4395-A1C5-D6F8576880E0}"/>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1687521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3693-4443-4ADD-B175-BFAFC9D0EF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579C43-CF43-469F-AF43-526242B9A0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3F577C-03C2-4AD7-BB85-805EB41BCF7D}"/>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5" name="Footer Placeholder 4">
            <a:extLst>
              <a:ext uri="{FF2B5EF4-FFF2-40B4-BE49-F238E27FC236}">
                <a16:creationId xmlns:a16="http://schemas.microsoft.com/office/drawing/2014/main" id="{68A5CADE-AA56-48AF-B8A7-6A617A9B6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CE609-6D8A-4DDC-82B8-6E9A365D6BAC}"/>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599322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3B54-A3F1-4634-9A1C-3EE609D5F0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3A504-BC1A-4B1A-B23F-B398B698615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02BCE-3B64-4466-B98F-9C1CCF51833B}"/>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FC56BA-AEEF-4CB1-ACE2-7BD2C89E23DE}"/>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6" name="Footer Placeholder 5">
            <a:extLst>
              <a:ext uri="{FF2B5EF4-FFF2-40B4-BE49-F238E27FC236}">
                <a16:creationId xmlns:a16="http://schemas.microsoft.com/office/drawing/2014/main" id="{8D2411FD-98B5-4739-B686-0A826E88B7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6A3626-457E-48B9-9580-A1D8EEC566FF}"/>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899582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06A2-6F35-4397-89CA-4D1C226D716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54B6C1-681B-4609-95F7-9EC535D226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F75891-F84C-4926-9261-AA9D6B8891B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D08914-40AB-410E-9A6B-DD0FD0D37A2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C26DAF-0DCF-43B4-B143-85EA1DD99D8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7B9A5D-B70A-4868-9D1F-94C16BC744CB}"/>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8" name="Footer Placeholder 7">
            <a:extLst>
              <a:ext uri="{FF2B5EF4-FFF2-40B4-BE49-F238E27FC236}">
                <a16:creationId xmlns:a16="http://schemas.microsoft.com/office/drawing/2014/main" id="{306754C2-635F-4335-B851-136DD4ADBE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98C3009-48E5-4DFE-901E-D2274847C9F9}"/>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128825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9DC2-2A6D-461F-A0F9-922FD1758F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D8AC580-6291-4FA0-9EBD-B224358833BE}"/>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4" name="Footer Placeholder 3">
            <a:extLst>
              <a:ext uri="{FF2B5EF4-FFF2-40B4-BE49-F238E27FC236}">
                <a16:creationId xmlns:a16="http://schemas.microsoft.com/office/drawing/2014/main" id="{1D9BA66B-AE1E-49AC-A53C-1DAE810F7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E3C7021-CCCE-42E1-898D-037A1D2C4E19}"/>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485749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932A53-4933-443A-BCD1-2F0D05084F24}"/>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3" name="Footer Placeholder 2">
            <a:extLst>
              <a:ext uri="{FF2B5EF4-FFF2-40B4-BE49-F238E27FC236}">
                <a16:creationId xmlns:a16="http://schemas.microsoft.com/office/drawing/2014/main" id="{ACF1C1B3-A72A-4A27-8C7B-E5ABFA9CBD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C861AA-2A26-4FE0-8DE5-F89342716F4E}"/>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1156391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F82D-587E-44F3-9E09-1ABBFD393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25C30-1B4F-4AB9-8D48-C5E2B0D4F9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7B8E17-B2E1-4558-AA9B-3ACC5007E1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AA8362-ED95-4D33-B0B4-C0B343F21751}"/>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6" name="Footer Placeholder 5">
            <a:extLst>
              <a:ext uri="{FF2B5EF4-FFF2-40B4-BE49-F238E27FC236}">
                <a16:creationId xmlns:a16="http://schemas.microsoft.com/office/drawing/2014/main" id="{8AFD9459-ED0D-4FA1-920D-40CF90251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19B9BA-F420-4753-9F72-EC168B8D7DF8}"/>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849504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3C86-13FB-4A37-8A87-B190066064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FC212B-B420-4930-803E-8C01F96432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5B3CE8-D6FB-4794-BE2D-68E873032A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2BB44-1EAE-4DE1-9098-4503FFB6C591}"/>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6" name="Footer Placeholder 5">
            <a:extLst>
              <a:ext uri="{FF2B5EF4-FFF2-40B4-BE49-F238E27FC236}">
                <a16:creationId xmlns:a16="http://schemas.microsoft.com/office/drawing/2014/main" id="{D1CEFA0D-A705-4C92-B083-856B3EBAA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7C38A0-2347-4177-86D0-A51471CC5D12}"/>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2590507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3836-014D-45F3-84C8-E3152192C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A1C8C-E0B3-4707-9D90-9347F2EF32A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6B538-A2D0-4434-BA48-BD05C62B50E4}"/>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5" name="Footer Placeholder 4">
            <a:extLst>
              <a:ext uri="{FF2B5EF4-FFF2-40B4-BE49-F238E27FC236}">
                <a16:creationId xmlns:a16="http://schemas.microsoft.com/office/drawing/2014/main" id="{0A3ECE95-5E5B-45D8-8293-D986DE0806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1DED9A-950E-4549-AB2D-F56FF46EA7FA}"/>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666114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1" y="902172"/>
            <a:ext cx="11734800" cy="22632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67267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598F1-77E9-4A49-A17B-61970830DF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A2FB31-6970-40EF-93CC-265CB2DDC1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55087-1639-457B-94DE-9F4E872E0B73}"/>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8/14/2019</a:t>
            </a:fld>
            <a:endParaRPr lang="en-US"/>
          </a:p>
        </p:txBody>
      </p:sp>
      <p:sp>
        <p:nvSpPr>
          <p:cNvPr id="5" name="Footer Placeholder 4">
            <a:extLst>
              <a:ext uri="{FF2B5EF4-FFF2-40B4-BE49-F238E27FC236}">
                <a16:creationId xmlns:a16="http://schemas.microsoft.com/office/drawing/2014/main" id="{5D64D7BB-A616-4A0C-977C-C45180178D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62DA65-D139-4B54-99F0-BAA7FC7593C5}"/>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2662401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84059-C093-497F-ACBF-9D11A9BBE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95F30C-72B3-4299-A203-2D458B527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D58C65-DD0C-40C1-9B27-7CE0508EA312}"/>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5" name="Footer Placeholder 4">
            <a:extLst>
              <a:ext uri="{FF2B5EF4-FFF2-40B4-BE49-F238E27FC236}">
                <a16:creationId xmlns:a16="http://schemas.microsoft.com/office/drawing/2014/main" id="{ADB66B0A-01BF-44FB-9C31-187EFEBBD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FBA97-34AF-47FF-B1D9-8817CC252D27}"/>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3724243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112A-45D0-422F-B536-C668EAE783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B145C6-7A7F-4E1E-B6CB-AA7FA74D08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1516C-AD70-4E30-8B4B-DF989BA946E7}"/>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5" name="Footer Placeholder 4">
            <a:extLst>
              <a:ext uri="{FF2B5EF4-FFF2-40B4-BE49-F238E27FC236}">
                <a16:creationId xmlns:a16="http://schemas.microsoft.com/office/drawing/2014/main" id="{41A4DAB7-49A2-4D57-8638-3A6FD4EEE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62183-DD62-483D-B12D-67A375462591}"/>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3840294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0469-DE35-4F10-AC64-9CEBEE94BD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C5E735-0458-4D79-AF42-F9B831753A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AA1E1C-C978-4363-BE6F-6A6DDF703B73}"/>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5" name="Footer Placeholder 4">
            <a:extLst>
              <a:ext uri="{FF2B5EF4-FFF2-40B4-BE49-F238E27FC236}">
                <a16:creationId xmlns:a16="http://schemas.microsoft.com/office/drawing/2014/main" id="{E9BF8AE7-E56A-4485-A68C-84A7C8D82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E640E-53FA-46F4-919B-B045D9F07AD0}"/>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313514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C0C6-194D-4671-9073-88CFB4730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53E7D9-5804-4DC7-88FE-A3744B2E0B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812BE7-B017-4791-B75F-CFEF78B82B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807B14-5DA1-4DF7-A9BB-AD11A838A877}"/>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6" name="Footer Placeholder 5">
            <a:extLst>
              <a:ext uri="{FF2B5EF4-FFF2-40B4-BE49-F238E27FC236}">
                <a16:creationId xmlns:a16="http://schemas.microsoft.com/office/drawing/2014/main" id="{49EEA97A-3F70-412F-B94D-DC5B5A948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BFD657-D612-4664-A2E1-EB00909355C4}"/>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4065449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116A-2CAE-47D1-875C-370A54D507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763009-D47A-4D43-B694-B88C28067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EF8F59-44EA-4A6B-83C1-DEA5BE08EF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5ACCCB-9169-48A3-A8FA-80478E83ED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72BB7F-A090-4D37-990B-C718C2E7287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CD0F6-664F-4E88-A458-A9508425F2FB}"/>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8" name="Footer Placeholder 7">
            <a:extLst>
              <a:ext uri="{FF2B5EF4-FFF2-40B4-BE49-F238E27FC236}">
                <a16:creationId xmlns:a16="http://schemas.microsoft.com/office/drawing/2014/main" id="{F8C25DBC-CBC5-4C92-853A-AE39E578CA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886321-2AB3-4A21-89E0-0D011792FC95}"/>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1563307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044B-F39D-4FFA-AC88-2BED5DFBBD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59279-7A95-47A4-A34F-6A29D3F00E01}"/>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4" name="Footer Placeholder 3">
            <a:extLst>
              <a:ext uri="{FF2B5EF4-FFF2-40B4-BE49-F238E27FC236}">
                <a16:creationId xmlns:a16="http://schemas.microsoft.com/office/drawing/2014/main" id="{AC337270-A59E-40CA-8AA1-5345EF81DA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34E37C-90E2-4EEA-9F66-5062B3559A23}"/>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1678575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03D71-6DFD-45FA-B3C1-7EACC91EABE3}"/>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3" name="Footer Placeholder 2">
            <a:extLst>
              <a:ext uri="{FF2B5EF4-FFF2-40B4-BE49-F238E27FC236}">
                <a16:creationId xmlns:a16="http://schemas.microsoft.com/office/drawing/2014/main" id="{6DB0B5EB-D162-49C3-884E-5572AA957B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82F1F3-6D08-440A-8614-9D3BF4E32186}"/>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2398862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DFBC-4652-4EB4-B7E0-DE387F5180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46D559-1C9C-4BB1-8AC0-C494AF949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AA3402-74E8-4A9A-94AE-866CF0E40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CA76B9-36C9-431A-9750-D9E8AABF4658}"/>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6" name="Footer Placeholder 5">
            <a:extLst>
              <a:ext uri="{FF2B5EF4-FFF2-40B4-BE49-F238E27FC236}">
                <a16:creationId xmlns:a16="http://schemas.microsoft.com/office/drawing/2014/main" id="{463310CC-62FA-4E6E-968C-E7DBE1690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20D6E-2E3D-46FA-8632-B8D1B3F6A3D4}"/>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1580488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FAC7-95C7-4566-90E3-1E67E8BA0A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5CCFD5-CEB4-471E-8A3A-7AA0EF793E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0CFEA0-E390-4B37-A001-E0822018B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6D4FC6-E52F-4F0E-BB0D-05270DD900DA}"/>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6" name="Footer Placeholder 5">
            <a:extLst>
              <a:ext uri="{FF2B5EF4-FFF2-40B4-BE49-F238E27FC236}">
                <a16:creationId xmlns:a16="http://schemas.microsoft.com/office/drawing/2014/main" id="{F1E9D041-B127-42BF-8B11-44F64FE24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12CB7-EB51-452D-B14F-FB9A22802617}"/>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1744451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6537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040D-C43A-4E5E-9BB8-A51E288F89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6F9AFA-5F7C-4829-ADDC-61134EC498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85262-6B39-4600-8226-56D42D4D75FB}"/>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5" name="Footer Placeholder 4">
            <a:extLst>
              <a:ext uri="{FF2B5EF4-FFF2-40B4-BE49-F238E27FC236}">
                <a16:creationId xmlns:a16="http://schemas.microsoft.com/office/drawing/2014/main" id="{9B97B5F8-6317-4AB4-A77A-211DF7149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0E504-BE98-4D54-AEA3-6160B6F62DD6}"/>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3075500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831C94-1180-4E09-B4A4-FECB453E63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38B4F1-321C-4007-AB5F-08804ABF31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B2E04-21DA-4908-AC8C-B1BD23F6CCF8}"/>
              </a:ext>
            </a:extLst>
          </p:cNvPr>
          <p:cNvSpPr>
            <a:spLocks noGrp="1"/>
          </p:cNvSpPr>
          <p:nvPr>
            <p:ph type="dt" sz="half" idx="10"/>
          </p:nvPr>
        </p:nvSpPr>
        <p:spPr/>
        <p:txBody>
          <a:bodyPr/>
          <a:lstStyle/>
          <a:p>
            <a:fld id="{08BDBBCF-52A4-45F1-8D90-6C44703DF818}" type="datetimeFigureOut">
              <a:rPr lang="en-US" smtClean="0"/>
              <a:t>8/14/2019</a:t>
            </a:fld>
            <a:endParaRPr lang="en-US"/>
          </a:p>
        </p:txBody>
      </p:sp>
      <p:sp>
        <p:nvSpPr>
          <p:cNvPr id="5" name="Footer Placeholder 4">
            <a:extLst>
              <a:ext uri="{FF2B5EF4-FFF2-40B4-BE49-F238E27FC236}">
                <a16:creationId xmlns:a16="http://schemas.microsoft.com/office/drawing/2014/main" id="{048BD7FA-E413-4FEF-A41E-0B0423BAC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F9AA7-9D5E-4D2A-874A-E3271ABB1BF4}"/>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855436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671980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45114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15934466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180020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65204812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336604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10850596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73837895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491A6-6EED-4A74-941C-7306A96DD5A5}"/>
              </a:ext>
            </a:extLst>
          </p:cNvPr>
          <p:cNvSpPr/>
          <p:nvPr userDrawn="1"/>
        </p:nvSpPr>
        <p:spPr bwMode="auto">
          <a:xfrm>
            <a:off x="8151780" y="-25400"/>
            <a:ext cx="4052715" cy="688339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60478807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9755970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58579066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0543406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8204946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3194376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0873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381680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163689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1276484"/>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557797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Device layou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6424" y="2145842"/>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8879653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557C2-7FCC-42FC-8EAB-A1965C3677A3}"/>
              </a:ext>
            </a:extLst>
          </p:cNvPr>
          <p:cNvSpPr/>
          <p:nvPr userDrawn="1"/>
        </p:nvSpPr>
        <p:spPr bwMode="auto">
          <a:xfrm>
            <a:off x="0" y="0"/>
            <a:ext cx="4052715" cy="687506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72885612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765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11972"/>
          </a:xfrm>
        </p:spPr>
        <p:txBody>
          <a:bodyPr vert="horz" wrap="square" lIns="0" tIns="0" rIns="0" bIns="0" rtlCol="0" anchor="t">
            <a:spAutoFit/>
          </a:bodyPr>
          <a:lstStyle>
            <a:lvl1pPr>
              <a:defRPr lang="en-US" sz="3919" dirty="0">
                <a:solidFill>
                  <a:schemeClr val="tx1"/>
                </a:solidFill>
                <a:cs typeface="Segoe UI Semibold" panose="020B0702040204020203" pitchFamily="34" charset="0"/>
              </a:defRPr>
            </a:lvl1pPr>
          </a:lstStyle>
          <a:p>
            <a:pPr lvl="0">
              <a:lnSpc>
                <a:spcPts val="3135"/>
              </a:lnSpc>
            </a:pPr>
            <a:r>
              <a:rPr lang="en-US"/>
              <a:t>Heading Segoe UI Light 40 </a:t>
            </a:r>
          </a:p>
        </p:txBody>
      </p:sp>
    </p:spTree>
    <p:extLst>
      <p:ext uri="{BB962C8B-B14F-4D97-AF65-F5344CB8AC3E}">
        <p14:creationId xmlns:p14="http://schemas.microsoft.com/office/powerpoint/2010/main" val="97836745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9275619" y="6589108"/>
            <a:ext cx="2743200" cy="216819"/>
          </a:xfrm>
        </p:spPr>
        <p:txBody>
          <a:bodyPr/>
          <a:lstStyle/>
          <a:p>
            <a:fld id="{77A80767-0168-4202-AF54-9FDB461E3B29}" type="slidenum">
              <a:rPr lang="en-US" smtClean="0"/>
              <a:pPr/>
              <a:t>‹#›</a:t>
            </a:fld>
            <a:endParaRPr lang="en-US"/>
          </a:p>
        </p:txBody>
      </p:sp>
    </p:spTree>
    <p:extLst>
      <p:ext uri="{BB962C8B-B14F-4D97-AF65-F5344CB8AC3E}">
        <p14:creationId xmlns:p14="http://schemas.microsoft.com/office/powerpoint/2010/main" val="4252823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_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a:solidFill>
                  <a:srgbClr val="0078D7"/>
                </a:solidFill>
              </a:defRPr>
            </a:lvl1pPr>
          </a:lstStyle>
          <a:p>
            <a:r>
              <a:rPr lang="en-US"/>
              <a:t>Click to edit Master title style</a:t>
            </a:r>
          </a:p>
        </p:txBody>
      </p:sp>
      <p:sp>
        <p:nvSpPr>
          <p:cNvPr id="4" name="Rectangle 3"/>
          <p:cNvSpPr/>
          <p:nvPr userDrawn="1"/>
        </p:nvSpPr>
        <p:spPr>
          <a:xfrm>
            <a:off x="-19251"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9987520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7_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a:solidFill>
                  <a:srgbClr val="0078D7"/>
                </a:solidFill>
              </a:defRPr>
            </a:lvl1pPr>
          </a:lstStyle>
          <a:p>
            <a:r>
              <a:rPr lang="en-US"/>
              <a:t>Click to edit Master title style</a:t>
            </a:r>
          </a:p>
        </p:txBody>
      </p:sp>
      <p:sp>
        <p:nvSpPr>
          <p:cNvPr id="4" name="Rectangle 3"/>
          <p:cNvSpPr/>
          <p:nvPr userDrawn="1"/>
        </p:nvSpPr>
        <p:spPr>
          <a:xfrm>
            <a:off x="-19251"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p:cNvSpPr txBox="1"/>
          <p:nvPr userDrawn="1"/>
        </p:nvSpPr>
        <p:spPr>
          <a:xfrm>
            <a:off x="11718219" y="6430610"/>
            <a:ext cx="369614" cy="275239"/>
          </a:xfrm>
          <a:prstGeom prst="rect">
            <a:avLst/>
          </a:prstGeom>
          <a:noFill/>
        </p:spPr>
        <p:txBody>
          <a:bodyPr wrap="none" rtlCol="0">
            <a:spAutoFit/>
          </a:bodyPr>
          <a:lstStyle/>
          <a:p>
            <a:pPr algn="l" defTabSz="932262"/>
            <a:fld id="{E56E1E0D-91DC-4CD6-A314-3A5ED6BDCB41}" type="slidenum">
              <a:rPr lang="en-US" sz="1200" b="0" smtClean="0">
                <a:solidFill>
                  <a:srgbClr val="000000"/>
                </a:solidFill>
                <a:latin typeface="+mn-lt"/>
                <a:cs typeface="Segoe UI Semibold" panose="020B0702040204020203" pitchFamily="34" charset="0"/>
              </a:rPr>
              <a:pPr algn="l" defTabSz="932262"/>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105187309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FD39-873E-4CD5-B4DB-E2B984FA77AF}"/>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5C0EEB81-5388-4DA2-8F26-931145BA5831}"/>
              </a:ext>
            </a:extLst>
          </p:cNvPr>
          <p:cNvSpPr>
            <a:spLocks noGrp="1"/>
          </p:cNvSpPr>
          <p:nvPr>
            <p:ph type="subTitle" idx="1"/>
          </p:nvPr>
        </p:nvSpPr>
        <p:spPr>
          <a:xfrm>
            <a:off x="1524000" y="3602040"/>
            <a:ext cx="9144000" cy="332449"/>
          </a:xfrm>
        </p:spPr>
        <p:txBody>
          <a:bodyPr/>
          <a:lstStyle>
            <a:lvl1pPr marL="0" indent="0" algn="ctr">
              <a:buNone/>
              <a:defRPr sz="2400"/>
            </a:lvl1pPr>
            <a:lvl2pPr marL="457146" indent="0" algn="ctr">
              <a:buNone/>
              <a:defRPr sz="2000"/>
            </a:lvl2pPr>
            <a:lvl3pPr marL="914293" indent="0" algn="ctr">
              <a:buNone/>
              <a:defRPr sz="1800"/>
            </a:lvl3pPr>
            <a:lvl4pPr marL="1371440" indent="0" algn="ctr">
              <a:buNone/>
              <a:defRPr sz="1600"/>
            </a:lvl4pPr>
            <a:lvl5pPr marL="1828584" indent="0" algn="ctr">
              <a:buNone/>
              <a:defRPr sz="1600"/>
            </a:lvl5pPr>
            <a:lvl6pPr marL="2285732" indent="0" algn="ctr">
              <a:buNone/>
              <a:defRPr sz="1600"/>
            </a:lvl6pPr>
            <a:lvl7pPr marL="2742877" indent="0" algn="ctr">
              <a:buNone/>
              <a:defRPr sz="1600"/>
            </a:lvl7pPr>
            <a:lvl8pPr marL="3200024" indent="0" algn="ctr">
              <a:buNone/>
              <a:defRPr sz="1600"/>
            </a:lvl8pPr>
            <a:lvl9pPr marL="365717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D790CC-BCA4-474C-89BE-461E55E3F398}"/>
              </a:ext>
            </a:extLst>
          </p:cNvPr>
          <p:cNvSpPr>
            <a:spLocks noGrp="1"/>
          </p:cNvSpPr>
          <p:nvPr>
            <p:ph type="dt" sz="half" idx="10"/>
          </p:nvPr>
        </p:nvSpPr>
        <p:spPr/>
        <p:txBody>
          <a:bodyPr/>
          <a:lstStyle/>
          <a:p>
            <a:fld id="{DAF91369-26A0-4878-AB9A-3E6C21B2410B}" type="datetimeFigureOut">
              <a:rPr lang="en-US" smtClean="0"/>
              <a:t>8/14/2019</a:t>
            </a:fld>
            <a:endParaRPr lang="en-US"/>
          </a:p>
        </p:txBody>
      </p:sp>
      <p:sp>
        <p:nvSpPr>
          <p:cNvPr id="5" name="Footer Placeholder 4">
            <a:extLst>
              <a:ext uri="{FF2B5EF4-FFF2-40B4-BE49-F238E27FC236}">
                <a16:creationId xmlns:a16="http://schemas.microsoft.com/office/drawing/2014/main" id="{50D930AC-894C-4D30-BC6B-6CC9DD5F8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F2727-6052-4414-AAB2-37D90C985A3C}"/>
              </a:ext>
            </a:extLst>
          </p:cNvPr>
          <p:cNvSpPr>
            <a:spLocks noGrp="1"/>
          </p:cNvSpPr>
          <p:nvPr>
            <p:ph type="sldNum" sz="quarter" idx="12"/>
          </p:nvPr>
        </p:nvSpPr>
        <p:spPr/>
        <p:txBody>
          <a:bodyPr/>
          <a:lstStyle/>
          <a:p>
            <a:fld id="{856A2BF3-B317-4465-8A4D-9E47B94B2B7A}" type="slidenum">
              <a:rPr lang="en-US" smtClean="0"/>
              <a:t>‹#›</a:t>
            </a:fld>
            <a:endParaRPr lang="en-US"/>
          </a:p>
        </p:txBody>
      </p:sp>
    </p:spTree>
    <p:extLst>
      <p:ext uri="{BB962C8B-B14F-4D97-AF65-F5344CB8AC3E}">
        <p14:creationId xmlns:p14="http://schemas.microsoft.com/office/powerpoint/2010/main" val="1978559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75243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One Column">
    <p:bg>
      <p:bgPr>
        <a:solidFill>
          <a:srgbClr val="002050"/>
        </a:solidFill>
        <a:effectLst/>
      </p:bgPr>
    </p:bg>
    <p:spTree>
      <p:nvGrpSpPr>
        <p:cNvPr id="1" name=""/>
        <p:cNvGrpSpPr/>
        <p:nvPr/>
      </p:nvGrpSpPr>
      <p:grpSpPr>
        <a:xfrm>
          <a:off x="0" y="0"/>
          <a:ext cx="0" cy="0"/>
          <a:chOff x="0" y="0"/>
          <a:chExt cx="0" cy="0"/>
        </a:xfrm>
      </p:grpSpPr>
      <p:sp>
        <p:nvSpPr>
          <p:cNvPr id="7" name="Title 1"/>
          <p:cNvSpPr>
            <a:spLocks noGrp="1" noChangeAspect="1"/>
          </p:cNvSpPr>
          <p:nvPr>
            <p:ph type="title"/>
          </p:nvPr>
        </p:nvSpPr>
        <p:spPr>
          <a:xfrm>
            <a:off x="304800" y="358227"/>
            <a:ext cx="11582400" cy="889000"/>
          </a:xfrm>
          <a:prstGeom prst="rect">
            <a:avLst/>
          </a:prstGeom>
        </p:spPr>
        <p:txBody>
          <a:bodyPr lIns="0" tIns="0" rIns="0" bIns="0" anchor="ctr"/>
          <a:lstStyle>
            <a:lvl1pPr algn="l">
              <a:defRPr sz="5866">
                <a:solidFill>
                  <a:srgbClr val="FFFFFF"/>
                </a:solidFill>
                <a:latin typeface="Segoe UI Light"/>
                <a:cs typeface="Segoe UI Light"/>
              </a:defRPr>
            </a:lvl1pPr>
          </a:lstStyle>
          <a:p>
            <a:r>
              <a:rPr lang="en-US"/>
              <a:t>Click to edit Master title style</a:t>
            </a:r>
          </a:p>
        </p:txBody>
      </p:sp>
      <p:sp>
        <p:nvSpPr>
          <p:cNvPr id="8" name="Content Placeholder 2"/>
          <p:cNvSpPr>
            <a:spLocks noGrp="1"/>
          </p:cNvSpPr>
          <p:nvPr>
            <p:ph idx="1" hasCustomPrompt="1"/>
          </p:nvPr>
        </p:nvSpPr>
        <p:spPr>
          <a:xfrm>
            <a:off x="304800" y="1304262"/>
            <a:ext cx="11582400" cy="1992853"/>
          </a:xfrm>
          <a:prstGeom prst="rect">
            <a:avLst/>
          </a:prstGeom>
        </p:spPr>
        <p:txBody>
          <a:bodyPr lIns="0" tIns="0" rIns="0" bIns="0"/>
          <a:lstStyle>
            <a:lvl1pPr marL="243787" indent="-243787">
              <a:lnSpc>
                <a:spcPct val="100000"/>
              </a:lnSpc>
              <a:spcBef>
                <a:spcPts val="667"/>
              </a:spcBef>
              <a:buFont typeface="Arial" charset="0"/>
              <a:buChar char="•"/>
              <a:defRPr sz="3200" baseline="0">
                <a:solidFill>
                  <a:schemeClr val="bg1"/>
                </a:solidFill>
                <a:latin typeface="Segoe UI Light"/>
                <a:cs typeface="Segoe UI Light"/>
              </a:defRPr>
            </a:lvl1pPr>
            <a:lvl2pPr marL="609468" indent="-243787">
              <a:lnSpc>
                <a:spcPct val="100000"/>
              </a:lnSpc>
              <a:spcBef>
                <a:spcPts val="667"/>
              </a:spcBef>
              <a:buFont typeface="Arial" panose="020B0604020202020204" pitchFamily="34" charset="0"/>
              <a:buChar char="•"/>
              <a:defRPr sz="2932">
                <a:solidFill>
                  <a:schemeClr val="bg1"/>
                </a:solidFill>
                <a:latin typeface="Segoe UI Light"/>
                <a:cs typeface="Segoe UI Light"/>
              </a:defRPr>
            </a:lvl2pPr>
            <a:lvl3pPr marL="914201" indent="-243787">
              <a:lnSpc>
                <a:spcPct val="100000"/>
              </a:lnSpc>
              <a:spcBef>
                <a:spcPts val="667"/>
              </a:spcBef>
              <a:buFont typeface="Arial"/>
              <a:buChar char="•"/>
              <a:defRPr sz="2666">
                <a:solidFill>
                  <a:schemeClr val="bg1"/>
                </a:solidFill>
                <a:latin typeface="Segoe UI Light"/>
                <a:cs typeface="Segoe UI Light"/>
              </a:defRPr>
            </a:lvl3pPr>
            <a:lvl4pPr marL="1218935" marR="0" indent="-243787" algn="l" defTabSz="1218935" rtl="0" eaLnBrk="1" fontAlgn="auto" latinLnBrk="0" hangingPunct="1">
              <a:lnSpc>
                <a:spcPct val="100000"/>
              </a:lnSpc>
              <a:spcBef>
                <a:spcPts val="667"/>
              </a:spcBef>
              <a:spcAft>
                <a:spcPts val="0"/>
              </a:spcAft>
              <a:buClrTx/>
              <a:buSzTx/>
              <a:buFont typeface="Arial"/>
              <a:buChar char="•"/>
              <a:tabLst/>
              <a:defRPr sz="2400" baseline="0">
                <a:solidFill>
                  <a:schemeClr val="bg1"/>
                </a:solidFill>
                <a:latin typeface="Segoe UI Light"/>
                <a:cs typeface="Segoe UI Light"/>
              </a:defRPr>
            </a:lvl4pPr>
            <a:lvl5pPr marL="2072190" indent="243787">
              <a:spcBef>
                <a:spcPts val="1333"/>
              </a:spcBef>
              <a:buFont typeface="Arial"/>
              <a:buChar char="•"/>
              <a:tabLst>
                <a:tab pos="2135254" algn="l"/>
              </a:tabLst>
              <a:defRPr sz="2666" baseline="0">
                <a:solidFill>
                  <a:schemeClr val="bg1"/>
                </a:solidFill>
                <a:latin typeface="Segoe UI Light"/>
                <a:cs typeface="Segoe UI Light"/>
              </a:defRPr>
            </a:lvl5pPr>
          </a:lstStyle>
          <a:p>
            <a:pPr lvl="0"/>
            <a:r>
              <a:rPr lang="en-US"/>
              <a:t>Bullet first level</a:t>
            </a:r>
          </a:p>
          <a:p>
            <a:pPr lvl="1"/>
            <a:r>
              <a:rPr lang="en-US"/>
              <a:t>Bullet second level</a:t>
            </a:r>
          </a:p>
          <a:p>
            <a:pPr lvl="2"/>
            <a:r>
              <a:rPr lang="en-US"/>
              <a:t>Bullet third level</a:t>
            </a:r>
          </a:p>
          <a:p>
            <a:pPr lvl="3"/>
            <a:r>
              <a:rPr lang="en-US"/>
              <a:t>Bullet fourth level</a:t>
            </a:r>
          </a:p>
        </p:txBody>
      </p:sp>
    </p:spTree>
    <p:extLst>
      <p:ext uri="{BB962C8B-B14F-4D97-AF65-F5344CB8AC3E}">
        <p14:creationId xmlns:p14="http://schemas.microsoft.com/office/powerpoint/2010/main" val="3217975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2764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7014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274221"/>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274221"/>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8747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wiith photo_white text">
    <p:bg>
      <p:bgRef idx="1001">
        <a:schemeClr val="bg1"/>
      </p:bgRef>
    </p:bg>
    <p:spTree>
      <p:nvGrpSpPr>
        <p:cNvPr id="1" name=""/>
        <p:cNvGrpSpPr/>
        <p:nvPr/>
      </p:nvGrpSpPr>
      <p:grpSpPr>
        <a:xfrm>
          <a:off x="0" y="0"/>
          <a:ext cx="0" cy="0"/>
          <a:chOff x="0" y="0"/>
          <a:chExt cx="0" cy="0"/>
        </a:xfrm>
      </p:grpSpPr>
      <p:pic>
        <p:nvPicPr>
          <p:cNvPr id="7" name="Picture 6" descr="2 People having a meeting in an office - one male and one female" title="Microsoft brand photo">
            <a:extLst>
              <a:ext uri="{FF2B5EF4-FFF2-40B4-BE49-F238E27FC236}">
                <a16:creationId xmlns:a16="http://schemas.microsoft.com/office/drawing/2014/main" id="{447C1B48-3599-4397-9C48-452F94210C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307777"/>
          </a:xfrm>
          <a:noFill/>
        </p:spPr>
        <p:txBody>
          <a:bodyPr wrap="square" lIns="0" tIns="0" rIns="0" bIns="0">
            <a:spAutoFit/>
          </a:bodyPr>
          <a:lstStyle>
            <a:lvl1pPr marL="0" indent="0">
              <a:spcBef>
                <a:spcPts val="0"/>
              </a:spcBef>
              <a:buNone/>
              <a:defRPr sz="20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AA220987-CAF7-45F3-B22A-77038A8D81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5216" y="585788"/>
            <a:ext cx="1366245" cy="292608"/>
          </a:xfrm>
          <a:prstGeom prst="rect">
            <a:avLst/>
          </a:prstGeom>
        </p:spPr>
      </p:pic>
    </p:spTree>
    <p:extLst>
      <p:ext uri="{BB962C8B-B14F-4D97-AF65-F5344CB8AC3E}">
        <p14:creationId xmlns:p14="http://schemas.microsoft.com/office/powerpoint/2010/main" val="2001547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nchor="ctr">
            <a:spAutoFit/>
          </a:bodyPr>
          <a:lstStyle>
            <a:lvl1pPr>
              <a:lnSpc>
                <a:spcPts val="3074"/>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71997460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7319" y="1866615"/>
            <a:ext cx="11336039" cy="1976903"/>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E1E86FC-77D6-ED46-AAA9-49770FEAC486}" type="slidenum">
              <a:rPr lang="en-US" smtClean="0"/>
              <a:t>‹#›</a:t>
            </a:fld>
            <a:endParaRPr lang="en-US"/>
          </a:p>
        </p:txBody>
      </p:sp>
    </p:spTree>
    <p:extLst>
      <p:ext uri="{BB962C8B-B14F-4D97-AF65-F5344CB8AC3E}">
        <p14:creationId xmlns:p14="http://schemas.microsoft.com/office/powerpoint/2010/main" val="2328569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Featu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8BC16-6258-45EB-895B-370624A2A1FF}"/>
              </a:ext>
            </a:extLst>
          </p:cNvPr>
          <p:cNvSpPr/>
          <p:nvPr userDrawn="1"/>
        </p:nvSpPr>
        <p:spPr bwMode="auto">
          <a:xfrm>
            <a:off x="0" y="1"/>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1E52ECF-031C-404E-85E6-441DD28D0CE3}"/>
              </a:ext>
            </a:extLst>
          </p:cNvPr>
          <p:cNvSpPr>
            <a:spLocks noGrp="1"/>
          </p:cNvSpPr>
          <p:nvPr>
            <p:ph type="title"/>
          </p:nvPr>
        </p:nvSpPr>
        <p:spPr>
          <a:xfrm>
            <a:off x="269241" y="289513"/>
            <a:ext cx="5605005" cy="822961"/>
          </a:xfrm>
        </p:spPr>
        <p:txBody>
          <a:bodyPr/>
          <a:lstStyle>
            <a:lvl1pPr>
              <a:defRPr sz="3600" spc="0">
                <a:solidFill>
                  <a:schemeClr val="bg2"/>
                </a:solidFill>
              </a:defRPr>
            </a:lvl1pPr>
          </a:lstStyle>
          <a:p>
            <a:r>
              <a:rPr lang="en-US"/>
              <a:t>Click to edit Master title</a:t>
            </a:r>
          </a:p>
        </p:txBody>
      </p:sp>
      <p:sp>
        <p:nvSpPr>
          <p:cNvPr id="10" name="Text Placeholder 9">
            <a:extLst>
              <a:ext uri="{FF2B5EF4-FFF2-40B4-BE49-F238E27FC236}">
                <a16:creationId xmlns:a16="http://schemas.microsoft.com/office/drawing/2014/main" id="{88CC2AC8-1EF6-485E-B8CA-AE419179106A}"/>
              </a:ext>
            </a:extLst>
          </p:cNvPr>
          <p:cNvSpPr>
            <a:spLocks noGrp="1"/>
          </p:cNvSpPr>
          <p:nvPr>
            <p:ph type="body" sz="quarter" idx="10"/>
          </p:nvPr>
        </p:nvSpPr>
        <p:spPr>
          <a:xfrm>
            <a:off x="269134" y="1159496"/>
            <a:ext cx="5605005" cy="1107933"/>
          </a:xfrm>
        </p:spPr>
        <p:txBody>
          <a:bodyPr/>
          <a:lstStyle>
            <a:lvl1pPr marL="0" indent="0">
              <a:spcBef>
                <a:spcPts val="1800"/>
              </a:spcBef>
              <a:buNone/>
              <a:defRPr sz="1800">
                <a:solidFill>
                  <a:schemeClr val="bg2"/>
                </a:solidFill>
              </a:defRPr>
            </a:lvl1pPr>
            <a:lvl2pPr marL="169830" indent="-169830">
              <a:defRPr sz="1800">
                <a:solidFill>
                  <a:schemeClr val="bg2"/>
                </a:solidFill>
              </a:defRPr>
            </a:lvl2pPr>
            <a:lvl3pPr marL="572978" indent="-223795">
              <a:defRPr sz="1600">
                <a:solidFill>
                  <a:schemeClr val="bg2"/>
                </a:solidFill>
              </a:defRPr>
            </a:lvl3pPr>
            <a:lvl4pPr marL="914225" indent="-223795">
              <a:defRPr sz="1400">
                <a:solidFill>
                  <a:schemeClr val="bg2"/>
                </a:solidFill>
              </a:defRPr>
            </a:lvl4pPr>
            <a:lvl5pP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99300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9"/>
            <a:ext cx="11655840" cy="899665"/>
          </a:xfrm>
        </p:spPr>
        <p:txBody>
          <a:bodyPr/>
          <a:lstStyle>
            <a:lvl1pPr marL="0" algn="l" defTabSz="895874" rtl="0" eaLnBrk="1" latinLnBrk="0" hangingPunct="1">
              <a:spcBef>
                <a:spcPct val="0"/>
              </a:spcBef>
              <a:buNone/>
              <a:defRPr lang="en-US" sz="3600" b="0" i="0" u="none" kern="1200" spc="0"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85DA4D-0F75-4990-989D-156F1519F92E}"/>
              </a:ext>
            </a:extLst>
          </p:cNvPr>
          <p:cNvSpPr>
            <a:spLocks noGrp="1"/>
          </p:cNvSpPr>
          <p:nvPr>
            <p:ph idx="1"/>
          </p:nvPr>
        </p:nvSpPr>
        <p:spPr>
          <a:xfrm>
            <a:off x="269240" y="1253332"/>
            <a:ext cx="11653520" cy="1357332"/>
          </a:xfrm>
        </p:spPr>
        <p:txBody>
          <a:bodyPr/>
          <a:lstStyle>
            <a:lvl1pPr>
              <a:defRPr sz="28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8890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8118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pic>
        <p:nvPicPr>
          <p:cNvPr id="3" name="Picture 2">
            <a:extLst>
              <a:ext uri="{FF2B5EF4-FFF2-40B4-BE49-F238E27FC236}">
                <a16:creationId xmlns:a16="http://schemas.microsoft.com/office/drawing/2014/main" id="{327A0659-E0B2-44F6-B4DF-1BF31497F2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6932"/>
            <a:ext cx="7278947" cy="5691068"/>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4C2C783E-C3C4-4908-A60D-1931FA75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20659964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3437217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817873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4282685145"/>
      </p:ext>
    </p:extLst>
  </p:cSld>
  <p:clrMapOvr>
    <a:masterClrMapping/>
  </p:clrMapOvr>
  <p:transition>
    <p:fade/>
  </p:transition>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5810" y="2163763"/>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326387814"/>
      </p:ext>
    </p:extLst>
  </p:cSld>
  <p:clrMapOvr>
    <a:masterClrMapping/>
  </p:clrMapOvr>
  <p:transition>
    <p:fade/>
  </p:transition>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9635B2-E6D4-41E4-BF27-D4922A4F39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87"/>
            <a:ext cx="12192002" cy="6854121"/>
          </a:xfrm>
          <a:prstGeom prst="rect">
            <a:avLst/>
          </a:prstGeom>
        </p:spPr>
      </p:pic>
    </p:spTree>
    <p:extLst>
      <p:ext uri="{BB962C8B-B14F-4D97-AF65-F5344CB8AC3E}">
        <p14:creationId xmlns:p14="http://schemas.microsoft.com/office/powerpoint/2010/main" val="310770038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974547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A2BEB94-8C9B-4514-BEDD-A759C627B967}"/>
              </a:ext>
            </a:extLst>
          </p:cNvPr>
          <p:cNvSpPr>
            <a:spLocks noGrp="1"/>
          </p:cNvSpPr>
          <p:nvPr>
            <p:ph type="pic" sz="quarter" idx="12"/>
          </p:nvPr>
        </p:nvSpPr>
        <p:spPr>
          <a:xfrm>
            <a:off x="6545751" y="444500"/>
            <a:ext cx="5206512" cy="5969000"/>
          </a:xfrm>
          <a:effectLst>
            <a:outerShdw blurRad="127000" dist="50800" dir="8100000" algn="tr" rotWithShape="0">
              <a:prstClr val="black">
                <a:alpha val="25000"/>
              </a:prstClr>
            </a:outerShdw>
          </a:effectLst>
        </p:spPr>
        <p:txBody>
          <a:bodyPr/>
          <a:lstStyle/>
          <a:p>
            <a:endParaRPr lang="en-US"/>
          </a:p>
        </p:txBody>
      </p:sp>
      <p:sp>
        <p:nvSpPr>
          <p:cNvPr id="8" name="Text Placeholder 7">
            <a:extLst>
              <a:ext uri="{FF2B5EF4-FFF2-40B4-BE49-F238E27FC236}">
                <a16:creationId xmlns:a16="http://schemas.microsoft.com/office/drawing/2014/main" id="{757C9CF2-527D-4308-8C50-4B6283C5A257}"/>
              </a:ext>
            </a:extLst>
          </p:cNvPr>
          <p:cNvSpPr>
            <a:spLocks noGrp="1"/>
          </p:cNvSpPr>
          <p:nvPr>
            <p:ph type="body" sz="quarter" idx="10" hasCustomPrompt="1"/>
          </p:nvPr>
        </p:nvSpPr>
        <p:spPr>
          <a:xfrm>
            <a:off x="439737" y="2163763"/>
            <a:ext cx="4937357" cy="2071688"/>
          </a:xfrm>
        </p:spPr>
        <p:txBody>
          <a:bodyPr tIns="0" rIns="0" bIns="0">
            <a:noAutofit/>
          </a:bodyPr>
          <a:lstStyle>
            <a:lvl1pPr>
              <a:spcBef>
                <a:spcPts val="1800"/>
              </a:spcBef>
              <a:defRPr sz="1400"/>
            </a:lvl1pPr>
            <a:lvl2pPr marL="171417" indent="-171417" algn="l" defTabSz="914225" rtl="0" eaLnBrk="1" latinLnBrk="0" hangingPunct="1">
              <a:lnSpc>
                <a:spcPct val="150000"/>
              </a:lnSpc>
              <a:spcBef>
                <a:spcPts val="1800"/>
              </a:spcBef>
              <a:buFont typeface="Arial" panose="020B0604020202020204" pitchFamily="34" charset="0"/>
              <a:buChar char="•"/>
              <a:defRPr lang="en-US" sz="1200" kern="1200" dirty="0" smtClean="0">
                <a:solidFill>
                  <a:srgbClr val="797979"/>
                </a:solidFill>
                <a:latin typeface="Segoe UI" panose="020B0502040204020203" pitchFamily="34" charset="0"/>
                <a:ea typeface="+mn-ea"/>
                <a:cs typeface="Segoe UI" panose="020B0502040204020203" pitchFamily="34" charset="0"/>
              </a:defRPr>
            </a:lvl2pPr>
          </a:lstStyle>
          <a:p>
            <a:pPr lvl="0"/>
            <a:r>
              <a:rPr lang="en-US"/>
              <a:t>The body copy goes here. This is an example of how the type could look for slides with longer paragraphs. This is an example of how the type could look for slides with longer paragraphs. The body copy goes here. This is an example of how the type could look for slides with longer paragraphs.</a:t>
            </a:r>
            <a:endParaRPr lang="en-US" sz="1200" kern="1200">
              <a:solidFill>
                <a:srgbClr val="797979"/>
              </a:solidFill>
              <a:latin typeface="Segoe UI" panose="020B0502040204020203" pitchFamily="34" charset="0"/>
              <a:ea typeface="+mn-ea"/>
              <a:cs typeface="Segoe UI" panose="020B0502040204020203" pitchFamily="34" charset="0"/>
            </a:endParaRPr>
          </a:p>
        </p:txBody>
      </p:sp>
      <p:sp>
        <p:nvSpPr>
          <p:cNvPr id="9" name="Text Placeholder 9">
            <a:extLst>
              <a:ext uri="{FF2B5EF4-FFF2-40B4-BE49-F238E27FC236}">
                <a16:creationId xmlns:a16="http://schemas.microsoft.com/office/drawing/2014/main" id="{6DEDB69F-E928-4C4A-ABEC-49FD09C48093}"/>
              </a:ext>
            </a:extLst>
          </p:cNvPr>
          <p:cNvSpPr>
            <a:spLocks noGrp="1"/>
          </p:cNvSpPr>
          <p:nvPr>
            <p:ph type="body" sz="quarter" idx="11" hasCustomPrompt="1"/>
          </p:nvPr>
        </p:nvSpPr>
        <p:spPr>
          <a:xfrm>
            <a:off x="445135" y="314084"/>
            <a:ext cx="4553123" cy="355600"/>
          </a:xfrm>
        </p:spPr>
        <p:txBody>
          <a:bodyPr>
            <a:noAutofit/>
          </a:bodyPr>
          <a:lstStyle>
            <a:lvl1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cap="all" spc="59" baseline="0" dirty="0" smtClean="0">
                <a:solidFill>
                  <a:schemeClr val="tx1">
                    <a:lumMod val="50000"/>
                    <a:lumOff val="50000"/>
                  </a:schemeClr>
                </a:solidFill>
                <a:latin typeface="Segoe UI"/>
                <a:ea typeface="Segoe UI"/>
                <a:cs typeface="Segoe UI"/>
                <a:sym typeface="Segoe UI"/>
              </a:defRPr>
            </a:lvl1pPr>
            <a:lvl2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2pPr>
            <a:lvl3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3pPr>
            <a:lvl4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4pPr>
            <a:lvl5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a:solidFill>
                  <a:schemeClr val="tx1">
                    <a:lumMod val="50000"/>
                    <a:lumOff val="50000"/>
                  </a:schemeClr>
                </a:solidFill>
                <a:latin typeface="Segoe UI"/>
                <a:ea typeface="Segoe UI"/>
                <a:cs typeface="Segoe UI"/>
                <a:sym typeface="Segoe UI"/>
              </a:defRPr>
            </a:lvl5pPr>
          </a:lstStyle>
          <a:p>
            <a:pPr lvl="0"/>
            <a:r>
              <a:rPr lang="en-US"/>
              <a:t>SECTION NAME</a:t>
            </a:r>
          </a:p>
        </p:txBody>
      </p:sp>
      <p:sp>
        <p:nvSpPr>
          <p:cNvPr id="10" name="Title 1">
            <a:extLst>
              <a:ext uri="{FF2B5EF4-FFF2-40B4-BE49-F238E27FC236}">
                <a16:creationId xmlns:a16="http://schemas.microsoft.com/office/drawing/2014/main" id="{1A3DF149-8D0B-497C-94BD-59B05E17842B}"/>
              </a:ext>
            </a:extLst>
          </p:cNvPr>
          <p:cNvSpPr>
            <a:spLocks noGrp="1"/>
          </p:cNvSpPr>
          <p:nvPr>
            <p:ph type="title" hasCustomPrompt="1"/>
          </p:nvPr>
        </p:nvSpPr>
        <p:spPr>
          <a:xfrm>
            <a:off x="429383" y="438785"/>
            <a:ext cx="5537256" cy="678729"/>
          </a:xfrm>
        </p:spPr>
        <p:txBody>
          <a:bodyPr/>
          <a:lstStyle>
            <a:lvl1pPr>
              <a:defRPr/>
            </a:lvl1pPr>
          </a:lstStyle>
          <a:p>
            <a:r>
              <a:rPr lang="en-US"/>
              <a:t>Page name.</a:t>
            </a:r>
          </a:p>
        </p:txBody>
      </p:sp>
    </p:spTree>
    <p:extLst>
      <p:ext uri="{BB962C8B-B14F-4D97-AF65-F5344CB8AC3E}">
        <p14:creationId xmlns:p14="http://schemas.microsoft.com/office/powerpoint/2010/main" val="2755728236"/>
      </p:ext>
    </p:extLst>
  </p:cSld>
  <p:clrMapOvr>
    <a:masterClrMapping/>
  </p:clrMapOvr>
  <p:transition>
    <p:fade/>
  </p:transition>
  <p:hf sldNum="0" hdr="0" dt="0"/>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655759339"/>
      </p:ext>
    </p:extLst>
  </p:cSld>
  <p:clrMapOvr>
    <a:masterClrMapping/>
  </p:clrMapOvr>
  <p:transition>
    <p:fade/>
  </p:transition>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307942218"/>
      </p:ext>
    </p:extLst>
  </p:cSld>
  <p:clrMapOvr>
    <a:masterClrMapping/>
  </p:clrMapOvr>
  <p:transition>
    <p:fade/>
  </p:transition>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Graphic layout: three columns graphic and text">
    <p:spTree>
      <p:nvGrpSpPr>
        <p:cNvPr id="1" name=""/>
        <p:cNvGrpSpPr/>
        <p:nvPr/>
      </p:nvGrpSpPr>
      <p:grpSpPr>
        <a:xfrm>
          <a:off x="0" y="0"/>
          <a:ext cx="0" cy="0"/>
          <a:chOff x="0" y="0"/>
          <a:chExt cx="0" cy="0"/>
        </a:xfrm>
      </p:grpSpPr>
      <p:sp>
        <p:nvSpPr>
          <p:cNvPr id="3" name="Rectangle 2"/>
          <p:cNvSpPr/>
          <p:nvPr/>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590323213"/>
      </p:ext>
    </p:extLst>
  </p:cSld>
  <p:clrMapOvr>
    <a:masterClrMapping/>
  </p:clrMapOvr>
  <p:transition>
    <p:fade/>
  </p:transition>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30628784"/>
      </p:ext>
    </p:extLst>
  </p:cSld>
  <p:clrMapOvr>
    <a:masterClrMapping/>
  </p:clrMapOvr>
  <p:transition>
    <p:fade/>
  </p:transition>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847016333"/>
      </p:ext>
    </p:extLst>
  </p:cSld>
  <p:clrMapOvr>
    <a:masterClrMapping/>
  </p:clrMapOvr>
  <p:transition>
    <p:fade/>
  </p:transition>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1993737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1753070940"/>
      </p:ext>
    </p:extLst>
  </p:cSld>
  <p:clrMapOvr>
    <a:overrideClrMapping bg1="dk1" tx1="lt1" bg2="dk2" tx2="lt2" accent1="accent1" accent2="accent2" accent3="accent3" accent4="accent4" accent5="accent5" accent6="accent6" hlink="hlink" folHlink="folHlink"/>
  </p:clrMapOvr>
  <p:transition>
    <p:fade/>
  </p:transition>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554484"/>
      </p:ext>
    </p:extLst>
  </p:cSld>
  <p:clrMapOvr>
    <a:masterClrMapping/>
  </p:clrMapOvr>
  <p:transition>
    <p:fade/>
  </p:transition>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3F17B8-821A-4FBB-A374-952CD230B0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488" t="18497"/>
          <a:stretch/>
        </p:blipFill>
        <p:spPr>
          <a:xfrm>
            <a:off x="0" y="0"/>
            <a:ext cx="12192000" cy="6858000"/>
          </a:xfrm>
          <a:prstGeom prst="rect">
            <a:avLst/>
          </a:prstGeom>
        </p:spPr>
      </p:pic>
    </p:spTree>
    <p:extLst>
      <p:ext uri="{BB962C8B-B14F-4D97-AF65-F5344CB8AC3E}">
        <p14:creationId xmlns:p14="http://schemas.microsoft.com/office/powerpoint/2010/main" val="14624140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3091502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054319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402848765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1371796230"/>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_Subtitl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6936D-68F4-495F-A9E2-596DF0EFB8C6}"/>
              </a:ext>
            </a:extLst>
          </p:cNvPr>
          <p:cNvSpPr>
            <a:spLocks noGrp="1"/>
          </p:cNvSpPr>
          <p:nvPr>
            <p:ph type="title"/>
          </p:nvPr>
        </p:nvSpPr>
        <p:spPr>
          <a:xfrm>
            <a:off x="269240" y="289513"/>
            <a:ext cx="11655840" cy="807768"/>
          </a:xfrm>
        </p:spPr>
        <p:txBody>
          <a:bodyPr/>
          <a:lstStyle>
            <a:lvl1pPr algn="ctr">
              <a:defRPr sz="3600" spc="0"/>
            </a:lvl1pPr>
          </a:lstStyle>
          <a:p>
            <a:r>
              <a:rPr lang="en-US"/>
              <a:t>Click to edit Master title style</a:t>
            </a:r>
          </a:p>
        </p:txBody>
      </p:sp>
      <p:sp>
        <p:nvSpPr>
          <p:cNvPr id="7" name="Text Placeholder 6">
            <a:extLst>
              <a:ext uri="{FF2B5EF4-FFF2-40B4-BE49-F238E27FC236}">
                <a16:creationId xmlns:a16="http://schemas.microsoft.com/office/drawing/2014/main" id="{F8D78C74-7CAF-4426-A442-234151ACC825}"/>
              </a:ext>
            </a:extLst>
          </p:cNvPr>
          <p:cNvSpPr>
            <a:spLocks noGrp="1"/>
          </p:cNvSpPr>
          <p:nvPr>
            <p:ph type="body" sz="quarter" idx="11"/>
          </p:nvPr>
        </p:nvSpPr>
        <p:spPr>
          <a:xfrm>
            <a:off x="269243" y="1075184"/>
            <a:ext cx="11655078" cy="369332"/>
          </a:xfrm>
        </p:spPr>
        <p:txBody>
          <a:bodyPr tIns="45720" bIns="45720"/>
          <a:lstStyle>
            <a:lvl1pPr marL="0" indent="0" algn="ctr">
              <a:buNone/>
              <a:defRPr sz="2000" spc="0">
                <a:solidFill>
                  <a:schemeClr val="accent1"/>
                </a:solidFill>
              </a:defRPr>
            </a:lvl1pPr>
            <a:lvl2pPr marL="335952" indent="0" algn="ctr">
              <a:buNone/>
              <a:defRPr sz="2000">
                <a:solidFill>
                  <a:schemeClr val="accent1"/>
                </a:solidFill>
              </a:defRPr>
            </a:lvl2pPr>
            <a:lvl3pPr marL="559919" indent="0" algn="ctr">
              <a:buNone/>
              <a:defRPr sz="2000">
                <a:solidFill>
                  <a:schemeClr val="accent1"/>
                </a:solidFill>
              </a:defRPr>
            </a:lvl3pPr>
            <a:lvl4pPr marL="783885" indent="0" algn="ctr">
              <a:buNone/>
              <a:defRPr sz="2000">
                <a:solidFill>
                  <a:schemeClr val="accent1"/>
                </a:solidFill>
              </a:defRPr>
            </a:lvl4pPr>
            <a:lvl5pPr marL="1007852" indent="0" algn="ctr">
              <a:buNone/>
              <a:defRPr sz="2000">
                <a:solidFill>
                  <a:schemeClr val="accent1"/>
                </a:solidFill>
              </a:defRPr>
            </a:lvl5pPr>
          </a:lstStyle>
          <a:p>
            <a:pPr lvl="0"/>
            <a:r>
              <a:rPr lang="en-US"/>
              <a:t>Edit Master text styles</a:t>
            </a:r>
          </a:p>
        </p:txBody>
      </p:sp>
    </p:spTree>
    <p:extLst>
      <p:ext uri="{BB962C8B-B14F-4D97-AF65-F5344CB8AC3E}">
        <p14:creationId xmlns:p14="http://schemas.microsoft.com/office/powerpoint/2010/main" val="800850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7" name="think-cell Slide" r:id="rId4" imgW="353" imgH="353" progId="TCLayout.ActiveDocument.1">
                  <p:embed/>
                </p:oleObj>
              </mc:Choice>
              <mc:Fallback>
                <p:oleObj name="think-cell Slide" r:id="rId4" imgW="353" imgH="353"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8811844-77C4-4399-8DF6-5D218FE902C8}"/>
              </a:ext>
            </a:extLst>
          </p:cNvPr>
          <p:cNvSpPr txBox="1"/>
          <p:nvPr userDrawn="1"/>
        </p:nvSpPr>
        <p:spPr>
          <a:xfrm>
            <a:off x="4572585" y="6683220"/>
            <a:ext cx="2120773" cy="90602"/>
          </a:xfrm>
          <a:prstGeom prst="rect">
            <a:avLst/>
          </a:prstGeom>
          <a:noFill/>
        </p:spPr>
        <p:txBody>
          <a:bodyPr wrap="none" lIns="0" tIns="0" rIns="0" bIns="0" rtlCol="0">
            <a:spAutoFit/>
          </a:bodyPr>
          <a:lstStyle/>
          <a:p>
            <a:pPr>
              <a:lnSpc>
                <a:spcPct val="90000"/>
              </a:lnSpc>
              <a:spcAft>
                <a:spcPts val="341"/>
              </a:spcAft>
            </a:pPr>
            <a:r>
              <a:rPr lang="en-US" sz="654">
                <a:gradFill>
                  <a:gsLst>
                    <a:gs pos="2917">
                      <a:schemeClr val="tx1"/>
                    </a:gs>
                    <a:gs pos="30000">
                      <a:schemeClr val="tx1"/>
                    </a:gs>
                  </a:gsLst>
                  <a:lin ang="5400000" scaled="0"/>
                </a:gradFill>
              </a:rPr>
              <a:t>MICROSOFT</a:t>
            </a:r>
            <a:r>
              <a:rPr lang="en-US" sz="654" baseline="0">
                <a:gradFill>
                  <a:gsLst>
                    <a:gs pos="2917">
                      <a:schemeClr val="tx1"/>
                    </a:gs>
                    <a:gs pos="30000">
                      <a:schemeClr val="tx1"/>
                    </a:gs>
                  </a:gsLst>
                  <a:lin ang="5400000" scaled="0"/>
                </a:gradFill>
              </a:rPr>
              <a:t> CONFIDENTIAL / </a:t>
            </a:r>
            <a:r>
              <a:rPr lang="en-US" sz="654" b="1" baseline="0">
                <a:gradFill>
                  <a:gsLst>
                    <a:gs pos="2917">
                      <a:schemeClr val="tx1"/>
                    </a:gs>
                    <a:gs pos="30000">
                      <a:schemeClr val="tx1"/>
                    </a:gs>
                  </a:gsLst>
                  <a:lin ang="5400000" scaled="0"/>
                </a:gradFill>
              </a:rPr>
              <a:t>FOR INTERNAL USE</a:t>
            </a:r>
            <a:r>
              <a:rPr lang="en-US" sz="654" baseline="0">
                <a:gradFill>
                  <a:gsLst>
                    <a:gs pos="2917">
                      <a:schemeClr val="tx1"/>
                    </a:gs>
                    <a:gs pos="30000">
                      <a:schemeClr val="tx1"/>
                    </a:gs>
                  </a:gsLst>
                  <a:lin ang="5400000" scaled="0"/>
                </a:gradFill>
              </a:rPr>
              <a:t> ONLY</a:t>
            </a:r>
            <a:endParaRPr lang="en-US" sz="654">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64284795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3"/>
            <a:ext cx="11653523" cy="1090170"/>
          </a:xfrm>
          <a:noFill/>
        </p:spPr>
        <p:txBody>
          <a:bodyPr tIns="91440" bIns="91440" anchor="t" anchorCtr="0">
            <a:spAutoFit/>
          </a:bodyPr>
          <a:lstStyle>
            <a:lvl1pPr>
              <a:defRPr sz="6538" spc="-91"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6561061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7718" y="7"/>
            <a:ext cx="11759184" cy="529407"/>
          </a:xfrm>
          <a:prstGeom prst="rect">
            <a:avLst/>
          </a:prstGeom>
        </p:spPr>
        <p:txBody>
          <a:bodyPr lIns="0" rIns="0" anchor="ctr"/>
          <a:lstStyle>
            <a:lvl1pPr>
              <a:defRPr sz="2594">
                <a:solidFill>
                  <a:schemeClr val="tx1"/>
                </a:solidFill>
                <a:latin typeface="+mj-lt"/>
              </a:defRPr>
            </a:lvl1pPr>
          </a:lstStyle>
          <a:p>
            <a:r>
              <a:rPr lang="en-US"/>
              <a:t>Click to edit Master title style</a:t>
            </a:r>
          </a:p>
        </p:txBody>
      </p:sp>
      <p:sp>
        <p:nvSpPr>
          <p:cNvPr id="6" name="Slide Number Placeholder 1"/>
          <p:cNvSpPr>
            <a:spLocks noGrp="1"/>
          </p:cNvSpPr>
          <p:nvPr>
            <p:ph type="sldNum" sz="quarter" idx="4"/>
          </p:nvPr>
        </p:nvSpPr>
        <p:spPr>
          <a:xfrm>
            <a:off x="4789715" y="6636008"/>
            <a:ext cx="2612571" cy="221992"/>
          </a:xfrm>
          <a:prstGeom prst="rect">
            <a:avLst/>
          </a:prstGeom>
        </p:spPr>
        <p:txBody>
          <a:bodyPr/>
          <a:lstStyle>
            <a:lvl1pPr algn="ctr">
              <a:defRPr sz="1140">
                <a:latin typeface="+mj-lt"/>
              </a:defRPr>
            </a:lvl1pPr>
          </a:lstStyle>
          <a:p>
            <a:fld id="{8589D787-66D8-4295-AEEA-C5F370B2D9FD}" type="slidenum">
              <a:rPr lang="en-US" smtClean="0"/>
              <a:pPr/>
              <a:t>‹#›</a:t>
            </a:fld>
            <a:endParaRPr lang="en-US"/>
          </a:p>
        </p:txBody>
      </p:sp>
    </p:spTree>
    <p:extLst>
      <p:ext uri="{BB962C8B-B14F-4D97-AF65-F5344CB8AC3E}">
        <p14:creationId xmlns:p14="http://schemas.microsoft.com/office/powerpoint/2010/main" val="133175781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362D-CB0B-4D8C-BA86-786BF4E399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6CF896-B13D-4BBE-82D6-B961FC9CB3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E536F-EBD5-4E21-91AA-BFFDA6407C37}"/>
              </a:ext>
            </a:extLst>
          </p:cNvPr>
          <p:cNvSpPr>
            <a:spLocks noGrp="1"/>
          </p:cNvSpPr>
          <p:nvPr>
            <p:ph type="dt" sz="half" idx="10"/>
          </p:nvPr>
        </p:nvSpPr>
        <p:spPr/>
        <p:txBody>
          <a:bodyPr/>
          <a:lstStyle/>
          <a:p>
            <a:fld id="{C700EE92-8CC0-4D29-88E7-D180C184DCC4}" type="datetimeFigureOut">
              <a:rPr lang="en-US" smtClean="0"/>
              <a:t>8/14/2019</a:t>
            </a:fld>
            <a:endParaRPr lang="en-US"/>
          </a:p>
        </p:txBody>
      </p:sp>
      <p:sp>
        <p:nvSpPr>
          <p:cNvPr id="5" name="Footer Placeholder 4">
            <a:extLst>
              <a:ext uri="{FF2B5EF4-FFF2-40B4-BE49-F238E27FC236}">
                <a16:creationId xmlns:a16="http://schemas.microsoft.com/office/drawing/2014/main" id="{226B07A9-20B9-4682-8167-0A38D5F45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47373-F935-4482-9AD5-E57299F26A22}"/>
              </a:ext>
            </a:extLst>
          </p:cNvPr>
          <p:cNvSpPr>
            <a:spLocks noGrp="1"/>
          </p:cNvSpPr>
          <p:nvPr>
            <p:ph type="sldNum" sz="quarter" idx="12"/>
          </p:nvPr>
        </p:nvSpPr>
        <p:spPr/>
        <p:txBody>
          <a:bodyPr/>
          <a:lstStyle/>
          <a:p>
            <a:fld id="{9F0BAEB0-D2B6-44DA-BFD4-758A4AE013F1}" type="slidenum">
              <a:rPr lang="en-US" smtClean="0"/>
              <a:t>‹#›</a:t>
            </a:fld>
            <a:endParaRPr lang="en-US"/>
          </a:p>
        </p:txBody>
      </p:sp>
    </p:spTree>
    <p:extLst>
      <p:ext uri="{BB962C8B-B14F-4D97-AF65-F5344CB8AC3E}">
        <p14:creationId xmlns:p14="http://schemas.microsoft.com/office/powerpoint/2010/main" val="38415690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lvl1pPr>
              <a:defRPr lang="en-US" dirty="0">
                <a:solidFill>
                  <a:schemeClr val="tx1"/>
                </a:solidFill>
              </a:defRPr>
            </a:lvl1pPr>
          </a:lstStyle>
          <a:p>
            <a:pPr lvl="0"/>
            <a:r>
              <a:rPr lang="en-US"/>
              <a:t>Click to edit Master title style</a:t>
            </a:r>
          </a:p>
        </p:txBody>
      </p:sp>
    </p:spTree>
    <p:extLst>
      <p:ext uri="{BB962C8B-B14F-4D97-AF65-F5344CB8AC3E}">
        <p14:creationId xmlns:p14="http://schemas.microsoft.com/office/powerpoint/2010/main" val="4184330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image" Target="../media/image8.pn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image" Target="../media/image1.emf"/><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theme" Target="../theme/theme4.xml"/><Relationship Id="rId8" Type="http://schemas.openxmlformats.org/officeDocument/2006/relationships/slideLayout" Target="../slideLayouts/slideLayout49.xml"/><Relationship Id="rId3"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theme" Target="../theme/theme5.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8.pn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2.xml"/><Relationship Id="rId1"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image" Target="../media/image1.emf"/><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theme" Target="../theme/theme7.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theme" Target="../theme/theme8.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1441145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8" r:id="rId3"/>
    <p:sldLayoutId id="2147483967" r:id="rId4"/>
    <p:sldLayoutId id="2147484058" r:id="rId5"/>
    <p:sldLayoutId id="2147484076" r:id="rId6"/>
    <p:sldLayoutId id="2147484059" r:id="rId7"/>
    <p:sldLayoutId id="2147484075" r:id="rId8"/>
    <p:sldLayoutId id="2147484062" r:id="rId9"/>
    <p:sldLayoutId id="2147484161" r:id="rId10"/>
    <p:sldLayoutId id="2147484226" r:id="rId11"/>
    <p:sldLayoutId id="2147484227" r:id="rId12"/>
    <p:sldLayoutId id="2147484228" r:id="rId13"/>
    <p:sldLayoutId id="2147484229" r:id="rId14"/>
    <p:sldLayoutId id="2147484230" r:id="rId15"/>
    <p:sldLayoutId id="2147484231" r:id="rId16"/>
    <p:sldLayoutId id="2147484232" r:id="rId17"/>
    <p:sldLayoutId id="2147484233" r:id="rId18"/>
    <p:sldLayoutId id="2147484234" r:id="rId19"/>
  </p:sldLayoutIdLst>
  <p:transition>
    <p:fade/>
  </p:transition>
  <p:hf sldNum="0" hdr="0" ftr="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313156"/>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9CB3CA-CCD7-4C5B-94D0-768E2B7E2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71D0F9-7911-49D0-A76E-A032C8D06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B99B1-ABBB-4E90-A524-4063CC4A7F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DBBCF-52A4-45F1-8D90-6C44703DF818}" type="datetimeFigureOut">
              <a:rPr lang="en-US" smtClean="0"/>
              <a:t>8/14/2019</a:t>
            </a:fld>
            <a:endParaRPr lang="en-US"/>
          </a:p>
        </p:txBody>
      </p:sp>
      <p:sp>
        <p:nvSpPr>
          <p:cNvPr id="5" name="Footer Placeholder 4">
            <a:extLst>
              <a:ext uri="{FF2B5EF4-FFF2-40B4-BE49-F238E27FC236}">
                <a16:creationId xmlns:a16="http://schemas.microsoft.com/office/drawing/2014/main" id="{961AC2C3-76D3-4BD6-962B-C0B7EF93B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DE55A7-B1D8-4979-B8CE-F064B6408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33754-08D4-4006-8966-CA4CF2FF6607}" type="slidenum">
              <a:rPr lang="en-US" smtClean="0"/>
              <a:t>‹#›</a:t>
            </a:fld>
            <a:endParaRPr lang="en-US"/>
          </a:p>
        </p:txBody>
      </p:sp>
    </p:spTree>
    <p:extLst>
      <p:ext uri="{BB962C8B-B14F-4D97-AF65-F5344CB8AC3E}">
        <p14:creationId xmlns:p14="http://schemas.microsoft.com/office/powerpoint/2010/main" val="3315390320"/>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611530401"/>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5" r:id="rId3"/>
    <p:sldLayoutId id="2147484096" r:id="rId4"/>
    <p:sldLayoutId id="2147484097" r:id="rId5"/>
    <p:sldLayoutId id="2147484098" r:id="rId6"/>
    <p:sldLayoutId id="2147484100" r:id="rId7"/>
    <p:sldLayoutId id="2147484101" r:id="rId8"/>
    <p:sldLayoutId id="2147484102" r:id="rId9"/>
    <p:sldLayoutId id="2147484103" r:id="rId10"/>
    <p:sldLayoutId id="2147484104" r:id="rId11"/>
    <p:sldLayoutId id="2147484105" r:id="rId12"/>
    <p:sldLayoutId id="2147484106"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20" r:id="rId25"/>
    <p:sldLayoutId id="2147484121" r:id="rId26"/>
    <p:sldLayoutId id="2147484122" r:id="rId27"/>
    <p:sldLayoutId id="2147484123" r:id="rId28"/>
    <p:sldLayoutId id="2147484124" r:id="rId29"/>
    <p:sldLayoutId id="2147484125" r:id="rId30"/>
    <p:sldLayoutId id="2147484126" r:id="rId31"/>
    <p:sldLayoutId id="2147484127" r:id="rId32"/>
    <p:sldLayoutId id="2147484129" r:id="rId33"/>
    <p:sldLayoutId id="2147484132" r:id="rId34"/>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p:nvGrpSpPr>
        <p:grpSpPr>
          <a:xfrm>
            <a:off x="13042277" y="608049"/>
            <a:ext cx="762212" cy="6249956"/>
            <a:chOff x="13152703" y="620154"/>
            <a:chExt cx="777496" cy="6374376"/>
          </a:xfrm>
        </p:grpSpPr>
        <p:pic>
          <p:nvPicPr>
            <p:cNvPr id="5" name="Picture 4"/>
            <p:cNvPicPr>
              <a:picLocks noChangeAspect="1"/>
            </p:cNvPicPr>
            <p:nvPr/>
          </p:nvPicPr>
          <p:blipFill rotWithShape="1">
            <a:blip r:embed="rId27"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467772667"/>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7" r:id="rId22"/>
    <p:sldLayoutId id="2147484158" r:id="rId23"/>
    <p:sldLayoutId id="2147484159" r:id="rId24"/>
    <p:sldLayoutId id="2147484160" r:id="rId25"/>
  </p:sldLayoutIdLst>
  <p:transition>
    <p:fade/>
  </p:transition>
  <p:hf sldNum="0" hd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403">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040">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934176"/>
      </p:ext>
    </p:extLst>
  </p:cSld>
  <p:clrMap bg1="lt1" tx1="dk1" bg2="lt2" tx2="dk2" accent1="accent1" accent2="accent2" accent3="accent3" accent4="accent4" accent5="accent5" accent6="accent6" hlink="hlink" folHlink="folHlink"/>
  <p:sldLayoutIdLst>
    <p:sldLayoutId id="2147484163" r:id="rId1"/>
    <p:sldLayoutId id="2147484165" r:id="rId2"/>
  </p:sldLayoutIdLst>
  <p:transition>
    <p:fade/>
  </p:transition>
  <p:hf sldNum="0" hdr="0" ft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5"/>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184047937"/>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5" r:id="rId13"/>
    <p:sldLayoutId id="2147484186" r:id="rId14"/>
    <p:sldLayoutId id="2147484187" r:id="rId15"/>
    <p:sldLayoutId id="2147484188" r:id="rId16"/>
    <p:sldLayoutId id="2147484189" r:id="rId17"/>
    <p:sldLayoutId id="2147484190" r:id="rId18"/>
    <p:sldLayoutId id="2147484191" r:id="rId19"/>
    <p:sldLayoutId id="2147484192" r:id="rId20"/>
    <p:sldLayoutId id="2147484194" r:id="rId21"/>
    <p:sldLayoutId id="2147484195" r:id="rId22"/>
    <p:sldLayoutId id="2147484196" r:id="rId23"/>
  </p:sldLayoutIdLst>
  <p:transition>
    <p:fade/>
  </p:transition>
  <p:hf sldNum="0" hdr="0" ftr="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296419903"/>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 id="2147484212" r:id="rId15"/>
    <p:sldLayoutId id="2147484213" r:id="rId16"/>
    <p:sldLayoutId id="2147484214" r:id="rId17"/>
    <p:sldLayoutId id="2147484215" r:id="rId18"/>
    <p:sldLayoutId id="2147484216" r:id="rId19"/>
    <p:sldLayoutId id="2147484217" r:id="rId20"/>
    <p:sldLayoutId id="2147484218" r:id="rId21"/>
    <p:sldLayoutId id="2147484219" r:id="rId22"/>
    <p:sldLayoutId id="2147484220" r:id="rId23"/>
    <p:sldLayoutId id="2147484221" r:id="rId24"/>
    <p:sldLayoutId id="2147484222" r:id="rId25"/>
    <p:sldLayoutId id="2147484223" r:id="rId26"/>
    <p:sldLayoutId id="2147484224" r:id="rId27"/>
    <p:sldLayoutId id="2147484225" r:id="rId28"/>
  </p:sldLayoutIdLst>
  <p:transition>
    <p:fade/>
  </p:transition>
  <p:hf sldNum="0" hdr="0" ftr="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4.xml"/><Relationship Id="rId1" Type="http://schemas.openxmlformats.org/officeDocument/2006/relationships/tags" Target="../tags/tag4.xml"/><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7.xml"/><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9.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1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3.xml"/><Relationship Id="rId6" Type="http://schemas.openxmlformats.org/officeDocument/2006/relationships/image" Target="../media/image88.png"/><Relationship Id="rId5" Type="http://schemas.openxmlformats.org/officeDocument/2006/relationships/image" Target="../media/image93.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93.png"/><Relationship Id="rId5" Type="http://schemas.openxmlformats.org/officeDocument/2006/relationships/image" Target="../media/image87.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23.xml"/><Relationship Id="rId7" Type="http://schemas.openxmlformats.org/officeDocument/2006/relationships/image" Target="../media/image94.png"/><Relationship Id="rId2" Type="http://schemas.openxmlformats.org/officeDocument/2006/relationships/slideLayout" Target="../slideLayouts/slideLayout11.xml"/><Relationship Id="rId1" Type="http://schemas.openxmlformats.org/officeDocument/2006/relationships/tags" Target="../tags/tag1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24.xml"/><Relationship Id="rId7" Type="http://schemas.openxmlformats.org/officeDocument/2006/relationships/image" Target="../media/image95.png"/><Relationship Id="rId2" Type="http://schemas.openxmlformats.org/officeDocument/2006/relationships/slideLayout" Target="../slideLayouts/slideLayout19.xml"/><Relationship Id="rId1" Type="http://schemas.openxmlformats.org/officeDocument/2006/relationships/tags" Target="../tags/tag16.xml"/><Relationship Id="rId6" Type="http://schemas.openxmlformats.org/officeDocument/2006/relationships/image" Target="../media/image94.png"/><Relationship Id="rId5" Type="http://schemas.openxmlformats.org/officeDocument/2006/relationships/image" Target="../media/image88.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17.xml"/><Relationship Id="rId5" Type="http://schemas.openxmlformats.org/officeDocument/2006/relationships/hyperlink" Target="http://commons.wikimedia.org/wiki/File:Tower_torre_pc_clon_server.svg" TargetMode="Externa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153.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18.xml"/><Relationship Id="rId5" Type="http://schemas.openxmlformats.org/officeDocument/2006/relationships/hyperlink" Target="http://commons.wikimedia.org/wiki/File:Tower_torre_pc_clon_server.svg" TargetMode="External"/><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19.xml"/><Relationship Id="rId5" Type="http://schemas.openxmlformats.org/officeDocument/2006/relationships/hyperlink" Target="http://commons.wikimedia.org/wiki/File:Tower_torre_pc_clon_server.svg" TargetMode="Externa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png"/><Relationship Id="rId4" Type="http://schemas.microsoft.com/office/2007/relationships/hdphoto" Target="../media/hdphoto1.wdp"/><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png"/><Relationship Id="rId4" Type="http://schemas.microsoft.com/office/2007/relationships/hdphoto" Target="../media/hdphoto1.wdp"/><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9235" y="2005068"/>
            <a:ext cx="5083629" cy="2215991"/>
          </a:xfrm>
        </p:spPr>
        <p:txBody>
          <a:bodyPr/>
          <a:lstStyle/>
          <a:p>
            <a:pPr>
              <a:lnSpc>
                <a:spcPct val="100000"/>
              </a:lnSpc>
            </a:pPr>
            <a:r>
              <a:rPr lang="en-US"/>
              <a:t>Upgrading from</a:t>
            </a:r>
            <a:br>
              <a:rPr lang="en-US"/>
            </a:br>
            <a:r>
              <a:rPr lang="en-US"/>
              <a:t>Skype for Business</a:t>
            </a:r>
            <a:br>
              <a:rPr lang="en-US"/>
            </a:br>
            <a:r>
              <a:rPr lang="en-US"/>
              <a:t>to Microsoft Teams</a:t>
            </a:r>
            <a:br>
              <a:rPr lang="en-US"/>
            </a:br>
            <a:endParaRPr lang="en-US"/>
          </a:p>
        </p:txBody>
      </p:sp>
      <p:sp>
        <p:nvSpPr>
          <p:cNvPr id="4" name="Rectangle 3">
            <a:extLst>
              <a:ext uri="{FF2B5EF4-FFF2-40B4-BE49-F238E27FC236}">
                <a16:creationId xmlns:a16="http://schemas.microsoft.com/office/drawing/2014/main" id="{E75B6689-26AC-4832-A4E7-CF145F8D2263}"/>
              </a:ext>
            </a:extLst>
          </p:cNvPr>
          <p:cNvSpPr/>
          <p:nvPr/>
        </p:nvSpPr>
        <p:spPr>
          <a:xfrm>
            <a:off x="5975614" y="3247027"/>
            <a:ext cx="240772" cy="36394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17550A50-33C3-4A1E-9DAE-D1C9EB54BBED}"/>
              </a:ext>
            </a:extLst>
          </p:cNvPr>
          <p:cNvSpPr/>
          <p:nvPr/>
        </p:nvSpPr>
        <p:spPr>
          <a:xfrm>
            <a:off x="5975614" y="3247027"/>
            <a:ext cx="240772" cy="36394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3AEE9414-9541-436F-AFE4-69710C323C67}"/>
              </a:ext>
            </a:extLst>
          </p:cNvPr>
          <p:cNvSpPr/>
          <p:nvPr/>
        </p:nvSpPr>
        <p:spPr>
          <a:xfrm>
            <a:off x="457733" y="4908502"/>
            <a:ext cx="3367397" cy="892552"/>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1" normalizeH="0" baseline="0" noProof="0" dirty="0">
                <a:ln w="3175">
                  <a:noFill/>
                </a:ln>
                <a:effectLst/>
                <a:uLnTx/>
                <a:uFillTx/>
                <a:latin typeface="Segoe UI Semibold"/>
                <a:ea typeface="+mn-ea"/>
                <a:cs typeface="Segoe UI" pitchFamily="34" charset="0"/>
              </a:rPr>
              <a:t>Jethro Seghers</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1" normalizeH="0" baseline="0" noProof="0" dirty="0">
                <a:ln w="3175">
                  <a:noFill/>
                </a:ln>
                <a:effectLst/>
                <a:uLnTx/>
                <a:uFillTx/>
                <a:latin typeface="Segoe UI"/>
                <a:ea typeface="+mn-ea"/>
                <a:cs typeface="Segoe UI" pitchFamily="34" charset="0"/>
              </a:rPr>
              <a:t>Senior Customer Program Manager</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1" normalizeH="0" baseline="0" noProof="0" dirty="0">
                <a:ln w="3175">
                  <a:noFill/>
                </a:ln>
                <a:effectLst/>
                <a:uLnTx/>
                <a:uFillTx/>
                <a:latin typeface="Segoe UI"/>
                <a:ea typeface="+mn-ea"/>
                <a:cs typeface="Segoe UI" pitchFamily="34" charset="0"/>
              </a:rPr>
              <a:t>@</a:t>
            </a:r>
            <a:r>
              <a:rPr kumimoji="0" lang="en-US" sz="1600" b="0" i="0" u="none" strike="noStrike" kern="1200" cap="none" spc="-51" normalizeH="0" baseline="0" noProof="0" dirty="0" err="1">
                <a:ln w="3175">
                  <a:noFill/>
                </a:ln>
                <a:effectLst/>
                <a:uLnTx/>
                <a:uFillTx/>
                <a:latin typeface="Segoe UI"/>
                <a:ea typeface="+mn-ea"/>
                <a:cs typeface="Segoe UI" pitchFamily="34" charset="0"/>
              </a:rPr>
              <a:t>jseghers</a:t>
            </a:r>
            <a:r>
              <a:rPr kumimoji="0" lang="en-US" sz="1600" b="0" i="0" u="none" strike="noStrike" kern="1200" cap="none" spc="-51" normalizeH="0" baseline="0" noProof="0" dirty="0">
                <a:ln w="3175">
                  <a:noFill/>
                </a:ln>
                <a:effectLst/>
                <a:uLnTx/>
                <a:uFillTx/>
                <a:latin typeface="Segoe UI"/>
                <a:ea typeface="+mn-ea"/>
                <a:cs typeface="Segoe UI" pitchFamily="34" charset="0"/>
              </a:rPr>
              <a:t> – </a:t>
            </a:r>
            <a:r>
              <a:rPr kumimoji="0" lang="en-US" sz="1600" b="0" i="0" u="none" strike="noStrike" kern="1200" cap="none" spc="-51" normalizeH="0" baseline="0" noProof="0" dirty="0" err="1">
                <a:ln w="3175">
                  <a:noFill/>
                </a:ln>
                <a:effectLst/>
                <a:uLnTx/>
                <a:uFillTx/>
                <a:latin typeface="Segoe UI"/>
                <a:ea typeface="+mn-ea"/>
                <a:cs typeface="Segoe UI" pitchFamily="34" charset="0"/>
              </a:rPr>
              <a:t>jesegher</a:t>
            </a:r>
            <a:r>
              <a:rPr kumimoji="0" lang="en-US" sz="1600" b="0" i="0" u="none" strike="noStrike" kern="1200" cap="none" spc="-51" normalizeH="0" baseline="0" noProof="0" dirty="0">
                <a:ln w="3175">
                  <a:noFill/>
                </a:ln>
                <a:effectLst/>
                <a:uLnTx/>
                <a:uFillTx/>
                <a:latin typeface="Segoe UI"/>
                <a:ea typeface="+mn-ea"/>
                <a:cs typeface="Segoe UI" pitchFamily="34" charset="0"/>
              </a:rPr>
              <a:t>@</a:t>
            </a:r>
            <a:r>
              <a:rPr lang="en-US" sz="1600" spc="-51" dirty="0">
                <a:ln w="3175">
                  <a:noFill/>
                </a:ln>
                <a:latin typeface="Segoe UI"/>
                <a:cs typeface="Segoe UI" pitchFamily="34" charset="0"/>
              </a:rPr>
              <a:t>m</a:t>
            </a:r>
            <a:r>
              <a:rPr kumimoji="0" lang="en-US" sz="1600" b="0" i="0" u="none" strike="noStrike" kern="1200" cap="none" spc="-51" normalizeH="0" baseline="0" noProof="0" dirty="0">
                <a:ln w="3175">
                  <a:noFill/>
                </a:ln>
                <a:effectLst/>
                <a:uLnTx/>
                <a:uFillTx/>
                <a:latin typeface="Segoe UI"/>
                <a:ea typeface="+mn-ea"/>
                <a:cs typeface="Segoe UI" pitchFamily="34" charset="0"/>
              </a:rPr>
              <a:t>icrosoft.com</a:t>
            </a:r>
          </a:p>
        </p:txBody>
      </p:sp>
    </p:spTree>
    <p:extLst>
      <p:ext uri="{BB962C8B-B14F-4D97-AF65-F5344CB8AC3E}">
        <p14:creationId xmlns:p14="http://schemas.microsoft.com/office/powerpoint/2010/main" val="56613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C4F7C74E-6118-4158-91B1-A8BF69021508}"/>
              </a:ext>
            </a:extLst>
          </p:cNvPr>
          <p:cNvSpPr txBox="1">
            <a:spLocks/>
          </p:cNvSpPr>
          <p:nvPr/>
        </p:nvSpPr>
        <p:spPr>
          <a:xfrm>
            <a:off x="285008" y="456878"/>
            <a:ext cx="11906992"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0078D4"/>
                </a:solidFill>
                <a:latin typeface="Segoe UI Semibold" panose="020B0702040204020203" pitchFamily="34" charset="0"/>
                <a:cs typeface="Segoe UI Semibold" panose="020B0702040204020203" pitchFamily="34" charset="0"/>
              </a:rPr>
              <a:t>Islands mode: </a:t>
            </a:r>
            <a:r>
              <a:rPr lang="en-US" sz="3600">
                <a:solidFill>
                  <a:srgbClr val="2F2F2F"/>
                </a:solidFill>
                <a:latin typeface="Segoe UI Semibold" panose="020B0702040204020203" pitchFamily="34" charset="0"/>
                <a:cs typeface="Segoe UI Semibold" panose="020B0702040204020203" pitchFamily="34" charset="0"/>
              </a:rPr>
              <a:t>Teams and Skype for Business run side-by-side</a:t>
            </a:r>
            <a:endParaRPr lang="en-US" sz="3600" spc="0">
              <a:ln>
                <a:noFill/>
              </a:ln>
              <a:solidFill>
                <a:schemeClr val="tx1"/>
              </a:solidFill>
              <a:cs typeface="Segoe UI Semibold" panose="020B0502040204020203" pitchFamily="34" charset="0"/>
            </a:endParaRPr>
          </a:p>
        </p:txBody>
      </p:sp>
      <p:sp>
        <p:nvSpPr>
          <p:cNvPr id="20" name="Rectangle 19">
            <a:extLst>
              <a:ext uri="{FF2B5EF4-FFF2-40B4-BE49-F238E27FC236}">
                <a16:creationId xmlns:a16="http://schemas.microsoft.com/office/drawing/2014/main" id="{31D29876-2B96-4512-B616-3E4ADCC5A399}"/>
              </a:ext>
            </a:extLst>
          </p:cNvPr>
          <p:cNvSpPr/>
          <p:nvPr/>
        </p:nvSpPr>
        <p:spPr bwMode="auto">
          <a:xfrm>
            <a:off x="8474" y="1477926"/>
            <a:ext cx="12192000" cy="5380074"/>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27" name="Content Placeholder 2">
            <a:extLst>
              <a:ext uri="{FF2B5EF4-FFF2-40B4-BE49-F238E27FC236}">
                <a16:creationId xmlns:a16="http://schemas.microsoft.com/office/drawing/2014/main" id="{A62AEEB2-9156-4C2B-9B62-771F0BA3C95D}"/>
              </a:ext>
            </a:extLst>
          </p:cNvPr>
          <p:cNvSpPr txBox="1">
            <a:spLocks/>
          </p:cNvSpPr>
          <p:nvPr/>
        </p:nvSpPr>
        <p:spPr>
          <a:xfrm>
            <a:off x="2897812" y="2258834"/>
            <a:ext cx="2878999" cy="513144"/>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2400">
              <a:solidFill>
                <a:srgbClr val="1A1A1A"/>
              </a:solidFill>
              <a:latin typeface="Segoe UI Semibold"/>
            </a:endParaRPr>
          </a:p>
        </p:txBody>
      </p:sp>
      <p:sp>
        <p:nvSpPr>
          <p:cNvPr id="28" name="Content Placeholder 2">
            <a:extLst>
              <a:ext uri="{FF2B5EF4-FFF2-40B4-BE49-F238E27FC236}">
                <a16:creationId xmlns:a16="http://schemas.microsoft.com/office/drawing/2014/main" id="{593498F1-D12B-4D0A-913B-358B0811F6D6}"/>
              </a:ext>
            </a:extLst>
          </p:cNvPr>
          <p:cNvSpPr txBox="1">
            <a:spLocks/>
          </p:cNvSpPr>
          <p:nvPr/>
        </p:nvSpPr>
        <p:spPr>
          <a:xfrm>
            <a:off x="2784530" y="2210834"/>
            <a:ext cx="656969" cy="42130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3200">
              <a:solidFill>
                <a:srgbClr val="1A1A1A"/>
              </a:solidFill>
            </a:endParaRPr>
          </a:p>
        </p:txBody>
      </p:sp>
      <p:sp>
        <p:nvSpPr>
          <p:cNvPr id="29" name="Content Placeholder 2">
            <a:extLst>
              <a:ext uri="{FF2B5EF4-FFF2-40B4-BE49-F238E27FC236}">
                <a16:creationId xmlns:a16="http://schemas.microsoft.com/office/drawing/2014/main" id="{8BE26255-4A9E-478A-B4AD-C8BB6CF9B363}"/>
              </a:ext>
            </a:extLst>
          </p:cNvPr>
          <p:cNvSpPr txBox="1">
            <a:spLocks/>
          </p:cNvSpPr>
          <p:nvPr/>
        </p:nvSpPr>
        <p:spPr>
          <a:xfrm>
            <a:off x="7408121" y="1775515"/>
            <a:ext cx="4706057" cy="2088405"/>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lvl="1" indent="-163513" defTabSz="932563">
              <a:spcBef>
                <a:spcPts val="0"/>
              </a:spcBef>
              <a:spcAft>
                <a:spcPts val="600"/>
              </a:spcAft>
              <a:buNone/>
              <a:defRPr/>
            </a:pPr>
            <a:r>
              <a:rPr lang="en-US" b="1">
                <a:solidFill>
                  <a:srgbClr val="1A1A1A"/>
                </a:solidFill>
                <a:latin typeface="+mj-lt"/>
                <a:cs typeface="Segoe UI Semilight" panose="020B0402040204020203" pitchFamily="34" charset="0"/>
              </a:rPr>
              <a:t>Chat and Calling</a:t>
            </a:r>
          </a:p>
          <a:p>
            <a:pPr marL="292100" lvl="2" indent="-285750" defTabSz="932563">
              <a:spcBef>
                <a:spcPts val="0"/>
              </a:spcBef>
              <a:spcAft>
                <a:spcPts val="400"/>
              </a:spcAft>
              <a:buFont typeface="Arial" panose="020B0604020202020204" pitchFamily="34" charset="0"/>
              <a:buChar char="•"/>
              <a:defRPr/>
            </a:pPr>
            <a:r>
              <a:rPr lang="en-US">
                <a:solidFill>
                  <a:srgbClr val="1A1A1A"/>
                </a:solidFill>
                <a:cs typeface="Segoe UI Semilight" panose="020B0402040204020203" pitchFamily="34" charset="0"/>
              </a:rPr>
              <a:t>Users can initiate calls and chats from either client</a:t>
            </a:r>
          </a:p>
          <a:p>
            <a:pPr marL="292100" lvl="2" indent="-285750" defTabSz="932563">
              <a:spcBef>
                <a:spcPts val="0"/>
              </a:spcBef>
              <a:spcAft>
                <a:spcPts val="400"/>
              </a:spcAft>
              <a:buFont typeface="Arial" panose="020B0604020202020204" pitchFamily="34" charset="0"/>
              <a:buChar char="•"/>
              <a:defRPr/>
            </a:pPr>
            <a:r>
              <a:rPr lang="en-US">
                <a:solidFill>
                  <a:srgbClr val="1A1A1A"/>
                </a:solidFill>
                <a:cs typeface="Segoe UI Semilight" panose="020B0402040204020203" pitchFamily="34" charset="0"/>
              </a:rPr>
              <a:t>Incoming VOIP calls and chats land in same client as originator</a:t>
            </a:r>
          </a:p>
          <a:p>
            <a:pPr marL="292100" lvl="2" indent="-285750" defTabSz="932563">
              <a:spcBef>
                <a:spcPts val="0"/>
              </a:spcBef>
              <a:spcAft>
                <a:spcPts val="400"/>
              </a:spcAft>
              <a:buFont typeface="Arial" panose="020B0604020202020204" pitchFamily="34" charset="0"/>
              <a:buChar char="•"/>
              <a:defRPr/>
            </a:pPr>
            <a:r>
              <a:rPr lang="en-US">
                <a:solidFill>
                  <a:srgbClr val="1A1A1A"/>
                </a:solidFill>
                <a:cs typeface="Segoe UI Semilight" panose="020B0402040204020203" pitchFamily="34" charset="0"/>
              </a:rPr>
              <a:t>Presence is separate</a:t>
            </a:r>
          </a:p>
          <a:p>
            <a:pPr marL="292100" lvl="2" indent="-285750" defTabSz="932563">
              <a:spcBef>
                <a:spcPts val="0"/>
              </a:spcBef>
              <a:spcAft>
                <a:spcPts val="400"/>
              </a:spcAft>
              <a:buFont typeface="Arial" panose="020B0604020202020204" pitchFamily="34" charset="0"/>
              <a:buChar char="•"/>
              <a:defRPr/>
            </a:pPr>
            <a:r>
              <a:rPr lang="en-US">
                <a:solidFill>
                  <a:srgbClr val="1A1A1A"/>
                </a:solidFill>
                <a:cs typeface="Segoe UI Semilight" panose="020B0402040204020203" pitchFamily="34" charset="0"/>
              </a:rPr>
              <a:t>No interoperability</a:t>
            </a:r>
          </a:p>
        </p:txBody>
      </p:sp>
      <p:sp>
        <p:nvSpPr>
          <p:cNvPr id="31" name="people_11" title="Icon of two people with a chat bubble">
            <a:extLst>
              <a:ext uri="{FF2B5EF4-FFF2-40B4-BE49-F238E27FC236}">
                <a16:creationId xmlns:a16="http://schemas.microsoft.com/office/drawing/2014/main" id="{F347D11E-D7F9-4B24-9F24-03C6FC11F8F3}"/>
              </a:ext>
            </a:extLst>
          </p:cNvPr>
          <p:cNvSpPr>
            <a:spLocks noChangeAspect="1" noEditPoints="1"/>
          </p:cNvSpPr>
          <p:nvPr/>
        </p:nvSpPr>
        <p:spPr bwMode="auto">
          <a:xfrm>
            <a:off x="6652204" y="2542382"/>
            <a:ext cx="510016" cy="530477"/>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solidFill>
            <a:srgbClr val="FFFFFF"/>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gradFill>
                <a:gsLst>
                  <a:gs pos="0">
                    <a:srgbClr val="505050"/>
                  </a:gs>
                  <a:gs pos="100000">
                    <a:srgbClr val="505050"/>
                  </a:gs>
                </a:gsLst>
              </a:gradFill>
              <a:latin typeface="Segoe UI"/>
            </a:endParaRPr>
          </a:p>
        </p:txBody>
      </p:sp>
      <p:grpSp>
        <p:nvGrpSpPr>
          <p:cNvPr id="39" name="Group 38">
            <a:extLst>
              <a:ext uri="{FF2B5EF4-FFF2-40B4-BE49-F238E27FC236}">
                <a16:creationId xmlns:a16="http://schemas.microsoft.com/office/drawing/2014/main" id="{28DE708A-6148-4FD4-9C8E-1BAF44315482}"/>
              </a:ext>
            </a:extLst>
          </p:cNvPr>
          <p:cNvGrpSpPr/>
          <p:nvPr/>
        </p:nvGrpSpPr>
        <p:grpSpPr>
          <a:xfrm>
            <a:off x="6661810" y="4440962"/>
            <a:ext cx="490803" cy="530477"/>
            <a:chOff x="6621026" y="3246448"/>
            <a:chExt cx="531588" cy="567397"/>
          </a:xfrm>
          <a:solidFill>
            <a:srgbClr val="F9F9F9"/>
          </a:solidFill>
        </p:grpSpPr>
        <p:sp>
          <p:nvSpPr>
            <p:cNvPr id="41" name="Rectangle 40">
              <a:extLst>
                <a:ext uri="{FF2B5EF4-FFF2-40B4-BE49-F238E27FC236}">
                  <a16:creationId xmlns:a16="http://schemas.microsoft.com/office/drawing/2014/main" id="{65CD1359-2B5D-406F-BE7F-18CDEDE3B022}"/>
                </a:ext>
              </a:extLst>
            </p:cNvPr>
            <p:cNvSpPr/>
            <p:nvPr/>
          </p:nvSpPr>
          <p:spPr bwMode="auto">
            <a:xfrm>
              <a:off x="6705600" y="3429000"/>
              <a:ext cx="381000" cy="3810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44" name="MeetingPlanner_EBF2" title="Icon of a person in front of a calendar">
              <a:extLst>
                <a:ext uri="{FF2B5EF4-FFF2-40B4-BE49-F238E27FC236}">
                  <a16:creationId xmlns:a16="http://schemas.microsoft.com/office/drawing/2014/main" id="{AEBFEE60-AE73-49B4-BAE5-67622E42F5D2}"/>
                </a:ext>
              </a:extLst>
            </p:cNvPr>
            <p:cNvSpPr>
              <a:spLocks noChangeAspect="1" noEditPoints="1"/>
            </p:cNvSpPr>
            <p:nvPr/>
          </p:nvSpPr>
          <p:spPr bwMode="auto">
            <a:xfrm>
              <a:off x="6621026" y="3246448"/>
              <a:ext cx="531588" cy="567397"/>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grp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solidFill>
                  <a:srgbClr val="1A1A1A"/>
                </a:solidFill>
                <a:latin typeface="Segoe UI"/>
              </a:endParaRPr>
            </a:p>
          </p:txBody>
        </p:sp>
      </p:grpSp>
      <p:sp>
        <p:nvSpPr>
          <p:cNvPr id="15" name="Rectangle 14">
            <a:extLst>
              <a:ext uri="{FF2B5EF4-FFF2-40B4-BE49-F238E27FC236}">
                <a16:creationId xmlns:a16="http://schemas.microsoft.com/office/drawing/2014/main" id="{6EDA1D02-383C-456C-8F18-1649268680B4}"/>
              </a:ext>
            </a:extLst>
          </p:cNvPr>
          <p:cNvSpPr/>
          <p:nvPr/>
        </p:nvSpPr>
        <p:spPr>
          <a:xfrm>
            <a:off x="7408121" y="5430874"/>
            <a:ext cx="470605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Skype for Business Online customers should start with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Islands mode </a:t>
            </a:r>
            <a:r>
              <a:rPr lang="en-US" sz="1600">
                <a:solidFill>
                  <a:srgbClr val="000000"/>
                </a:solidFill>
                <a:latin typeface="Segoe UI" panose="020B0502040204020203" pitchFamily="34" charset="0"/>
                <a:cs typeface="Segoe UI" panose="020B0502040204020203" pitchFamily="34" charset="0"/>
              </a:rPr>
              <a:t>so</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users can experience the full functionality of Teams at their speed. Once organization adoption of Teams hits 100% saturation, move to Teams-Only mode.</a:t>
            </a: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1" name="Oval 20">
            <a:extLst>
              <a:ext uri="{FF2B5EF4-FFF2-40B4-BE49-F238E27FC236}">
                <a16:creationId xmlns:a16="http://schemas.microsoft.com/office/drawing/2014/main" id="{6546CD87-D187-4352-9EA4-32DE41B873BE}"/>
              </a:ext>
            </a:extLst>
          </p:cNvPr>
          <p:cNvSpPr/>
          <p:nvPr/>
        </p:nvSpPr>
        <p:spPr>
          <a:xfrm>
            <a:off x="6739420" y="5814763"/>
            <a:ext cx="339625" cy="339625"/>
          </a:xfrm>
          <a:prstGeom prst="ellips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Light bulb">
            <a:extLst>
              <a:ext uri="{FF2B5EF4-FFF2-40B4-BE49-F238E27FC236}">
                <a16:creationId xmlns:a16="http://schemas.microsoft.com/office/drawing/2014/main" id="{BACF8EFB-2083-45A6-8B54-AEA9499C8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6270" y="5753101"/>
            <a:ext cx="678333" cy="678333"/>
          </a:xfrm>
          <a:prstGeom prst="rect">
            <a:avLst/>
          </a:prstGeom>
        </p:spPr>
      </p:pic>
      <p:sp>
        <p:nvSpPr>
          <p:cNvPr id="23" name="Content Placeholder 2">
            <a:extLst>
              <a:ext uri="{FF2B5EF4-FFF2-40B4-BE49-F238E27FC236}">
                <a16:creationId xmlns:a16="http://schemas.microsoft.com/office/drawing/2014/main" id="{416E730F-6E40-42BC-9BBE-94C10B89BE51}"/>
              </a:ext>
            </a:extLst>
          </p:cNvPr>
          <p:cNvSpPr txBox="1">
            <a:spLocks/>
          </p:cNvSpPr>
          <p:nvPr/>
        </p:nvSpPr>
        <p:spPr>
          <a:xfrm>
            <a:off x="2897812" y="2142104"/>
            <a:ext cx="2878999" cy="513144"/>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endParaRPr>
          </a:p>
        </p:txBody>
      </p:sp>
      <p:sp>
        <p:nvSpPr>
          <p:cNvPr id="24" name="Content Placeholder 2">
            <a:extLst>
              <a:ext uri="{FF2B5EF4-FFF2-40B4-BE49-F238E27FC236}">
                <a16:creationId xmlns:a16="http://schemas.microsoft.com/office/drawing/2014/main" id="{183B6777-8847-49C8-8B94-822218D40829}"/>
              </a:ext>
            </a:extLst>
          </p:cNvPr>
          <p:cNvSpPr txBox="1">
            <a:spLocks/>
          </p:cNvSpPr>
          <p:nvPr/>
        </p:nvSpPr>
        <p:spPr>
          <a:xfrm>
            <a:off x="2784530" y="2094104"/>
            <a:ext cx="656969" cy="42130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3200" b="0" i="0" u="none" strike="noStrike" kern="1200" cap="none" spc="0" normalizeH="0" baseline="0" noProof="0">
              <a:ln>
                <a:noFill/>
              </a:ln>
              <a:solidFill>
                <a:srgbClr val="1A1A1A"/>
              </a:solidFill>
              <a:effectLst/>
              <a:uLnTx/>
              <a:uFillTx/>
              <a:latin typeface="Segoe UI Semilight" panose="020B0402040204020203" pitchFamily="34" charset="0"/>
              <a:ea typeface="+mn-ea"/>
              <a:cs typeface="Segoe UI Semilight" panose="020B0402040204020203" pitchFamily="34" charset="0"/>
            </a:endParaRPr>
          </a:p>
        </p:txBody>
      </p:sp>
      <p:grpSp>
        <p:nvGrpSpPr>
          <p:cNvPr id="26" name="Group 25">
            <a:extLst>
              <a:ext uri="{FF2B5EF4-FFF2-40B4-BE49-F238E27FC236}">
                <a16:creationId xmlns:a16="http://schemas.microsoft.com/office/drawing/2014/main" id="{A7937D2C-E2A1-4769-A0DB-26CB659E9A30}"/>
              </a:ext>
            </a:extLst>
          </p:cNvPr>
          <p:cNvGrpSpPr/>
          <p:nvPr/>
        </p:nvGrpSpPr>
        <p:grpSpPr>
          <a:xfrm>
            <a:off x="2897813" y="1862880"/>
            <a:ext cx="3001461" cy="1464494"/>
            <a:chOff x="4708771" y="1571757"/>
            <a:chExt cx="3065702" cy="1495839"/>
          </a:xfrm>
          <a:effectLst>
            <a:outerShdw blurRad="50800" dist="38100" dir="2700000" algn="tl" rotWithShape="0">
              <a:prstClr val="black">
                <a:alpha val="40000"/>
              </a:prstClr>
            </a:outerShdw>
          </a:effectLst>
        </p:grpSpPr>
        <p:grpSp>
          <p:nvGrpSpPr>
            <p:cNvPr id="30" name="Group 29">
              <a:extLst>
                <a:ext uri="{FF2B5EF4-FFF2-40B4-BE49-F238E27FC236}">
                  <a16:creationId xmlns:a16="http://schemas.microsoft.com/office/drawing/2014/main" id="{1C8F127E-8226-4195-804F-B61D53E10D0A}"/>
                </a:ext>
              </a:extLst>
            </p:cNvPr>
            <p:cNvGrpSpPr/>
            <p:nvPr/>
          </p:nvGrpSpPr>
          <p:grpSpPr>
            <a:xfrm>
              <a:off x="4721332" y="1571757"/>
              <a:ext cx="3053141" cy="1495839"/>
              <a:chOff x="5304375" y="1882514"/>
              <a:chExt cx="3859503" cy="1829192"/>
            </a:xfrm>
          </p:grpSpPr>
          <p:pic>
            <p:nvPicPr>
              <p:cNvPr id="33" name="Picture 32">
                <a:extLst>
                  <a:ext uri="{FF2B5EF4-FFF2-40B4-BE49-F238E27FC236}">
                    <a16:creationId xmlns:a16="http://schemas.microsoft.com/office/drawing/2014/main" id="{F0F1E91F-8EC6-490D-B290-2562B8407A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4375" y="1882514"/>
                <a:ext cx="3859503" cy="1829192"/>
              </a:xfrm>
              <a:prstGeom prst="rect">
                <a:avLst/>
              </a:prstGeom>
            </p:spPr>
          </p:pic>
          <p:pic>
            <p:nvPicPr>
              <p:cNvPr id="34" name="Picture 33">
                <a:extLst>
                  <a:ext uri="{FF2B5EF4-FFF2-40B4-BE49-F238E27FC236}">
                    <a16:creationId xmlns:a16="http://schemas.microsoft.com/office/drawing/2014/main" id="{FEFCCA35-D3CA-45CF-8237-0D166A4F02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4375" y="1882514"/>
                <a:ext cx="3839627" cy="1009657"/>
              </a:xfrm>
              <a:prstGeom prst="rect">
                <a:avLst/>
              </a:prstGeom>
            </p:spPr>
          </p:pic>
        </p:grpSp>
        <p:sp>
          <p:nvSpPr>
            <p:cNvPr id="32" name="Rectangle 31">
              <a:extLst>
                <a:ext uri="{FF2B5EF4-FFF2-40B4-BE49-F238E27FC236}">
                  <a16:creationId xmlns:a16="http://schemas.microsoft.com/office/drawing/2014/main" id="{A6EC0996-B883-4799-A3CF-070DB4F2D871}"/>
                </a:ext>
              </a:extLst>
            </p:cNvPr>
            <p:cNvSpPr/>
            <p:nvPr/>
          </p:nvSpPr>
          <p:spPr bwMode="auto">
            <a:xfrm>
              <a:off x="4708771" y="2408038"/>
              <a:ext cx="3065701" cy="457134"/>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52" name="Picture 51" descr="A screenshot of a cell phone&#10;&#10;Description generated with very high confidence">
            <a:extLst>
              <a:ext uri="{FF2B5EF4-FFF2-40B4-BE49-F238E27FC236}">
                <a16:creationId xmlns:a16="http://schemas.microsoft.com/office/drawing/2014/main" id="{555F8282-6E96-4DAD-B7E7-612C6876F97E}"/>
              </a:ext>
            </a:extLst>
          </p:cNvPr>
          <p:cNvPicPr>
            <a:picLocks noChangeAspect="1"/>
          </p:cNvPicPr>
          <p:nvPr/>
        </p:nvPicPr>
        <p:blipFill rotWithShape="1">
          <a:blip r:embed="rId7"/>
          <a:srcRect l="-1" r="75440"/>
          <a:stretch/>
        </p:blipFill>
        <p:spPr>
          <a:xfrm>
            <a:off x="456361" y="1862880"/>
            <a:ext cx="2042392" cy="4677620"/>
          </a:xfrm>
          <a:prstGeom prst="rect">
            <a:avLst/>
          </a:prstGeom>
          <a:effectLst>
            <a:outerShdw blurRad="50800" dist="38100" dir="2700000" algn="tl" rotWithShape="0">
              <a:prstClr val="black">
                <a:alpha val="40000"/>
              </a:prstClr>
            </a:outerShdw>
          </a:effectLst>
        </p:spPr>
      </p:pic>
      <p:sp>
        <p:nvSpPr>
          <p:cNvPr id="51" name="Rectangle 50">
            <a:extLst>
              <a:ext uri="{FF2B5EF4-FFF2-40B4-BE49-F238E27FC236}">
                <a16:creationId xmlns:a16="http://schemas.microsoft.com/office/drawing/2014/main" id="{5E655356-FACB-4254-BAF9-6420CD207212}"/>
              </a:ext>
            </a:extLst>
          </p:cNvPr>
          <p:cNvSpPr/>
          <p:nvPr/>
        </p:nvSpPr>
        <p:spPr bwMode="auto">
          <a:xfrm>
            <a:off x="440968" y="2349499"/>
            <a:ext cx="380300" cy="1176867"/>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3" name="Picture 52">
            <a:extLst>
              <a:ext uri="{FF2B5EF4-FFF2-40B4-BE49-F238E27FC236}">
                <a16:creationId xmlns:a16="http://schemas.microsoft.com/office/drawing/2014/main" id="{AEE93C83-7529-4A38-AE8F-1E12D9C188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77866" y="4045425"/>
            <a:ext cx="2989164" cy="1222435"/>
          </a:xfrm>
          <a:prstGeom prst="rect">
            <a:avLst/>
          </a:prstGeom>
          <a:effectLst>
            <a:outerShdw blurRad="50800" dist="38100" dir="2700000" algn="tl" rotWithShape="0">
              <a:prstClr val="black">
                <a:alpha val="40000"/>
              </a:prstClr>
            </a:outerShdw>
          </a:effectLst>
        </p:spPr>
      </p:pic>
      <p:sp>
        <p:nvSpPr>
          <p:cNvPr id="54" name="Rectangle 53">
            <a:extLst>
              <a:ext uri="{FF2B5EF4-FFF2-40B4-BE49-F238E27FC236}">
                <a16:creationId xmlns:a16="http://schemas.microsoft.com/office/drawing/2014/main" id="{7C2CC9B5-EA0D-4D97-B238-7C7D9B26D63F}"/>
              </a:ext>
            </a:extLst>
          </p:cNvPr>
          <p:cNvSpPr/>
          <p:nvPr/>
        </p:nvSpPr>
        <p:spPr bwMode="auto">
          <a:xfrm>
            <a:off x="4474681" y="4308475"/>
            <a:ext cx="1392347" cy="967267"/>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77AFA287-15A9-4504-99E6-CC6053963D97}"/>
              </a:ext>
            </a:extLst>
          </p:cNvPr>
          <p:cNvSpPr/>
          <p:nvPr/>
        </p:nvSpPr>
        <p:spPr>
          <a:xfrm>
            <a:off x="7343444" y="3863920"/>
            <a:ext cx="4657588" cy="1516313"/>
          </a:xfrm>
          <a:prstGeom prst="rect">
            <a:avLst/>
          </a:prstGeom>
        </p:spPr>
        <p:txBody>
          <a:bodyPr wrap="square">
            <a:spAutoFit/>
          </a:bodyPr>
          <a:lstStyle/>
          <a:p>
            <a:pPr marL="6350" lvl="2" indent="0" defTabSz="932563">
              <a:spcBef>
                <a:spcPts val="0"/>
              </a:spcBef>
              <a:spcAft>
                <a:spcPts val="400"/>
              </a:spcAft>
              <a:buNone/>
              <a:defRPr/>
            </a:pPr>
            <a:r>
              <a:rPr lang="en-US" sz="2000" b="1">
                <a:solidFill>
                  <a:srgbClr val="1A1A1A"/>
                </a:solidFill>
                <a:latin typeface="+mj-lt"/>
                <a:cs typeface="Segoe UI Semilight" panose="020B0402040204020203" pitchFamily="34" charset="0"/>
              </a:rPr>
              <a:t>Meetings</a:t>
            </a:r>
          </a:p>
          <a:p>
            <a:pPr marL="285750" lvl="0" indent="-285750">
              <a:spcAft>
                <a:spcPts val="600"/>
              </a:spcAft>
              <a:buFont typeface="Arial" panose="020B0604020202020204" pitchFamily="34" charset="0"/>
              <a:buChar char="•"/>
              <a:defRPr/>
            </a:pPr>
            <a:r>
              <a:rPr lang="en-US" sz="1600">
                <a:solidFill>
                  <a:srgbClr val="2C292A"/>
                </a:solidFill>
                <a:cs typeface="Segoe UI" panose="020B0502040204020203" pitchFamily="34" charset="0"/>
              </a:rPr>
              <a:t>Users can schedule meetings from either client</a:t>
            </a:r>
          </a:p>
          <a:p>
            <a:pPr marL="285750" lvl="0" indent="-285750">
              <a:lnSpc>
                <a:spcPct val="90000"/>
              </a:lnSpc>
              <a:spcAft>
                <a:spcPts val="600"/>
              </a:spcAft>
              <a:buFont typeface="Arial" panose="020B0604020202020204" pitchFamily="34" charset="0"/>
              <a:buChar char="•"/>
              <a:defRPr/>
            </a:pPr>
            <a:r>
              <a:rPr lang="en-US" sz="1600">
                <a:gradFill>
                  <a:gsLst>
                    <a:gs pos="2917">
                      <a:srgbClr val="2C292A"/>
                    </a:gs>
                    <a:gs pos="30000">
                      <a:srgbClr val="2C292A"/>
                    </a:gs>
                  </a:gsLst>
                  <a:lin ang="5400000" scaled="0"/>
                </a:gradFill>
                <a:cs typeface="Segoe UI" panose="020B0502040204020203" pitchFamily="34" charset="0"/>
              </a:rPr>
              <a:t>Outlook shows both add-ins</a:t>
            </a:r>
          </a:p>
          <a:p>
            <a:pPr marL="285750" lvl="0" indent="-285750">
              <a:lnSpc>
                <a:spcPct val="90000"/>
              </a:lnSpc>
              <a:spcAft>
                <a:spcPts val="600"/>
              </a:spcAft>
              <a:buFont typeface="Arial" panose="020B0604020202020204" pitchFamily="34" charset="0"/>
              <a:buChar char="•"/>
              <a:defRPr/>
            </a:pPr>
            <a:r>
              <a:rPr lang="en-US" sz="1600">
                <a:gradFill>
                  <a:gsLst>
                    <a:gs pos="2917">
                      <a:srgbClr val="2C292A"/>
                    </a:gs>
                    <a:gs pos="30000">
                      <a:srgbClr val="2C292A"/>
                    </a:gs>
                  </a:gsLst>
                  <a:lin ang="5400000" scaled="0"/>
                </a:gradFill>
                <a:cs typeface="Segoe UI" panose="020B0502040204020203" pitchFamily="34" charset="0"/>
              </a:rPr>
              <a:t>End user can join meetings from the respective clients</a:t>
            </a:r>
          </a:p>
        </p:txBody>
      </p:sp>
    </p:spTree>
    <p:extLst>
      <p:ext uri="{BB962C8B-B14F-4D97-AF65-F5344CB8AC3E}">
        <p14:creationId xmlns:p14="http://schemas.microsoft.com/office/powerpoint/2010/main" val="16259477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C4F7C74E-6118-4158-91B1-A8BF69021508}"/>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0078D4"/>
                </a:solidFill>
                <a:latin typeface="Segoe UI Semibold" panose="020B0702040204020203" pitchFamily="34" charset="0"/>
                <a:cs typeface="Segoe UI Semibold" panose="020B0702040204020203" pitchFamily="34" charset="0"/>
              </a:rPr>
              <a:t>Meetings First: </a:t>
            </a:r>
            <a:r>
              <a:rPr lang="en-US" sz="3600">
                <a:solidFill>
                  <a:srgbClr val="2F2F2F"/>
                </a:solidFill>
                <a:latin typeface="Segoe UI Semibold" panose="020B0702040204020203" pitchFamily="34" charset="0"/>
                <a:cs typeface="Segoe UI Semibold" panose="020B0702040204020203" pitchFamily="34" charset="0"/>
              </a:rPr>
              <a:t>move meetings workload to Teams first</a:t>
            </a:r>
            <a:endParaRPr lang="en-US" sz="3600" spc="0">
              <a:ln>
                <a:noFill/>
              </a:ln>
              <a:solidFill>
                <a:schemeClr val="tx1"/>
              </a:solidFill>
              <a:cs typeface="Segoe UI Semibold" panose="020B0502040204020203" pitchFamily="34" charset="0"/>
            </a:endParaRPr>
          </a:p>
        </p:txBody>
      </p:sp>
      <p:sp>
        <p:nvSpPr>
          <p:cNvPr id="20" name="Rectangle 19">
            <a:extLst>
              <a:ext uri="{FF2B5EF4-FFF2-40B4-BE49-F238E27FC236}">
                <a16:creationId xmlns:a16="http://schemas.microsoft.com/office/drawing/2014/main" id="{31D29876-2B96-4512-B616-3E4ADCC5A399}"/>
              </a:ext>
            </a:extLst>
          </p:cNvPr>
          <p:cNvSpPr/>
          <p:nvPr/>
        </p:nvSpPr>
        <p:spPr bwMode="auto">
          <a:xfrm>
            <a:off x="1" y="1477926"/>
            <a:ext cx="12192000" cy="5380074"/>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27" name="Content Placeholder 2">
            <a:extLst>
              <a:ext uri="{FF2B5EF4-FFF2-40B4-BE49-F238E27FC236}">
                <a16:creationId xmlns:a16="http://schemas.microsoft.com/office/drawing/2014/main" id="{A62AEEB2-9156-4C2B-9B62-771F0BA3C95D}"/>
              </a:ext>
            </a:extLst>
          </p:cNvPr>
          <p:cNvSpPr txBox="1">
            <a:spLocks/>
          </p:cNvSpPr>
          <p:nvPr/>
        </p:nvSpPr>
        <p:spPr>
          <a:xfrm>
            <a:off x="3312136" y="2295843"/>
            <a:ext cx="2878999" cy="513144"/>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2400">
              <a:solidFill>
                <a:srgbClr val="1A1A1A"/>
              </a:solidFill>
              <a:latin typeface="Segoe UI Semibold"/>
            </a:endParaRPr>
          </a:p>
        </p:txBody>
      </p:sp>
      <p:sp>
        <p:nvSpPr>
          <p:cNvPr id="28" name="Content Placeholder 2">
            <a:extLst>
              <a:ext uri="{FF2B5EF4-FFF2-40B4-BE49-F238E27FC236}">
                <a16:creationId xmlns:a16="http://schemas.microsoft.com/office/drawing/2014/main" id="{593498F1-D12B-4D0A-913B-358B0811F6D6}"/>
              </a:ext>
            </a:extLst>
          </p:cNvPr>
          <p:cNvSpPr txBox="1">
            <a:spLocks/>
          </p:cNvSpPr>
          <p:nvPr/>
        </p:nvSpPr>
        <p:spPr>
          <a:xfrm>
            <a:off x="2784530" y="2210834"/>
            <a:ext cx="656969" cy="42130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3200">
              <a:solidFill>
                <a:srgbClr val="1A1A1A"/>
              </a:solidFill>
            </a:endParaRPr>
          </a:p>
        </p:txBody>
      </p:sp>
      <p:sp>
        <p:nvSpPr>
          <p:cNvPr id="17" name="Text Placeholder 5">
            <a:extLst>
              <a:ext uri="{FF2B5EF4-FFF2-40B4-BE49-F238E27FC236}">
                <a16:creationId xmlns:a16="http://schemas.microsoft.com/office/drawing/2014/main" id="{5E7A9915-2479-45A7-AF95-3181FDBBF797}"/>
              </a:ext>
            </a:extLst>
          </p:cNvPr>
          <p:cNvSpPr txBox="1">
            <a:spLocks/>
          </p:cNvSpPr>
          <p:nvPr/>
        </p:nvSpPr>
        <p:spPr>
          <a:xfrm>
            <a:off x="7199742" y="1613487"/>
            <a:ext cx="4430980" cy="512140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t>Skype for Business Server for Chat and Calling</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Address meetings, then Enterprise Voice</a:t>
            </a:r>
            <a:r>
              <a:rPr kumimoji="0" lang="en-US" sz="1600" b="0" i="0" u="none" strike="noStrike" kern="1200" cap="none" spc="0" normalizeH="0" noProof="0">
                <a:ln>
                  <a:noFill/>
                </a:ln>
                <a:gradFill>
                  <a:gsLst>
                    <a:gs pos="1250">
                      <a:srgbClr val="1A1A1A"/>
                    </a:gs>
                    <a:gs pos="100000">
                      <a:srgbClr val="1A1A1A"/>
                    </a:gs>
                  </a:gsLst>
                  <a:lin ang="5400000" scaled="0"/>
                </a:gradFill>
                <a:effectLst/>
                <a:uLnTx/>
                <a:uFillTx/>
                <a:latin typeface="Segoe UI"/>
                <a:ea typeface="+mn-ea"/>
                <a:cs typeface="+mn-cs"/>
              </a:rPr>
              <a:t> </a:t>
            </a: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and Chat</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a:ea typeface="+mn-ea"/>
                <a:cs typeface="+mn-cs"/>
              </a:rPr>
              <a:t>Simplifies</a:t>
            </a:r>
            <a:r>
              <a:rPr kumimoji="0" lang="en-US" sz="1600" b="0" i="0" u="none" strike="noStrike" kern="1200" cap="none" spc="0" normalizeH="0" noProof="0">
                <a:ln>
                  <a:noFill/>
                </a:ln>
                <a:effectLst/>
                <a:uLnTx/>
                <a:uFillTx/>
                <a:latin typeface="Segoe UI"/>
                <a:ea typeface="+mn-ea"/>
                <a:cs typeface="+mn-cs"/>
              </a:rPr>
              <a:t> and streamlines a</a:t>
            </a:r>
            <a:r>
              <a:rPr kumimoji="0" lang="en-US" sz="1600" b="0" i="0" u="none" strike="noStrike" kern="1200" cap="none" spc="0" normalizeH="0" baseline="0" noProof="0">
                <a:ln>
                  <a:noFill/>
                </a:ln>
                <a:effectLst/>
                <a:uLnTx/>
                <a:uFillTx/>
                <a:latin typeface="Segoe UI"/>
                <a:ea typeface="+mn-ea"/>
                <a:cs typeface="+mn-cs"/>
              </a:rPr>
              <a:t> meetings-centric Teams experience</a:t>
            </a:r>
            <a:endParaRPr lang="en-US" sz="1600" b="0" i="0" u="none" strike="noStrike" kern="1200" cap="none" spc="0" baseline="0" noProof="0">
              <a:latin typeface="Segoe UI"/>
              <a:cs typeface="Segoe UI"/>
            </a:endParaRPr>
          </a:p>
          <a:p>
            <a:pPr marL="514350" lvl="1" indent="-285750">
              <a:buFont typeface="Arial" panose="020B0604020202020204" pitchFamily="34" charset="0"/>
              <a:buChar char="•"/>
            </a:pPr>
            <a:endParaRPr lang="en-US" sz="600">
              <a:latin typeface="Segoe UI"/>
              <a:cs typeface="Segoe UI"/>
            </a:endParaRPr>
          </a:p>
          <a:p>
            <a:pPr lvl="1"/>
            <a:r>
              <a:rPr lang="en-US">
                <a:solidFill>
                  <a:schemeClr val="tx1"/>
                </a:solidFill>
                <a:latin typeface="Segoe UI Semibold" panose="020B0702040204020203" pitchFamily="34" charset="0"/>
                <a:cs typeface="Segoe UI Semibold" panose="020B0702040204020203" pitchFamily="34" charset="0"/>
              </a:rPr>
              <a:t>Teams for Meetings</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Provides richest meetings experience</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Includes meeting rooms, devices, and services (Cloud Video Interoperability)</a:t>
            </a:r>
          </a:p>
          <a:p>
            <a:pPr marL="4572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endParaRPr>
          </a:p>
          <a:p>
            <a:pPr lvl="1">
              <a:defRPr/>
            </a:pPr>
            <a:r>
              <a:rPr lang="en-US">
                <a:solidFill>
                  <a:schemeClr val="tx1"/>
                </a:solidFill>
                <a:latin typeface="Segoe UI Semibold" panose="020B0702040204020203" pitchFamily="34" charset="0"/>
                <a:cs typeface="Segoe UI Semibold" panose="020B0702040204020203" pitchFamily="34" charset="0"/>
              </a:rPr>
              <a:t>Skype and Teams co-exist</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Teams and Skype for Business clients play nice with each other</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Skype for Business meetings are now Teams meetings</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IT benefits include ease with provisioning and reporting in a single location</a:t>
            </a:r>
            <a:endParaRPr kumimoji="0" lang="en-US" sz="20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18" name="people_11" title="Icon of two people with a chat bubble">
            <a:extLst>
              <a:ext uri="{FF2B5EF4-FFF2-40B4-BE49-F238E27FC236}">
                <a16:creationId xmlns:a16="http://schemas.microsoft.com/office/drawing/2014/main" id="{A0ADB7A0-0B0A-4646-9F9C-A79AC94EEAD8}"/>
              </a:ext>
            </a:extLst>
          </p:cNvPr>
          <p:cNvSpPr>
            <a:spLocks noChangeAspect="1" noEditPoints="1"/>
          </p:cNvSpPr>
          <p:nvPr/>
        </p:nvSpPr>
        <p:spPr bwMode="auto">
          <a:xfrm>
            <a:off x="6661348" y="2310513"/>
            <a:ext cx="510016" cy="530477"/>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solidFill>
            <a:srgbClr val="FFFFFF"/>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gradFill>
                <a:gsLst>
                  <a:gs pos="0">
                    <a:srgbClr val="505050"/>
                  </a:gs>
                  <a:gs pos="100000">
                    <a:srgbClr val="505050"/>
                  </a:gs>
                </a:gsLst>
              </a:gradFill>
              <a:latin typeface="Segoe UI"/>
            </a:endParaRPr>
          </a:p>
        </p:txBody>
      </p:sp>
      <p:grpSp>
        <p:nvGrpSpPr>
          <p:cNvPr id="19" name="Group 18">
            <a:extLst>
              <a:ext uri="{FF2B5EF4-FFF2-40B4-BE49-F238E27FC236}">
                <a16:creationId xmlns:a16="http://schemas.microsoft.com/office/drawing/2014/main" id="{3273258D-BBB5-4FD6-8B82-51BB73361C46}"/>
              </a:ext>
            </a:extLst>
          </p:cNvPr>
          <p:cNvGrpSpPr/>
          <p:nvPr/>
        </p:nvGrpSpPr>
        <p:grpSpPr>
          <a:xfrm>
            <a:off x="6670955" y="3840984"/>
            <a:ext cx="490803" cy="530477"/>
            <a:chOff x="6621026" y="3300784"/>
            <a:chExt cx="531588" cy="567397"/>
          </a:xfrm>
          <a:solidFill>
            <a:srgbClr val="F9F9F9"/>
          </a:solidFill>
        </p:grpSpPr>
        <p:sp>
          <p:nvSpPr>
            <p:cNvPr id="21" name="Rectangle 20">
              <a:extLst>
                <a:ext uri="{FF2B5EF4-FFF2-40B4-BE49-F238E27FC236}">
                  <a16:creationId xmlns:a16="http://schemas.microsoft.com/office/drawing/2014/main" id="{E4E709FC-4B5B-4F0A-A74A-D728729F9A7D}"/>
                </a:ext>
              </a:extLst>
            </p:cNvPr>
            <p:cNvSpPr/>
            <p:nvPr/>
          </p:nvSpPr>
          <p:spPr bwMode="auto">
            <a:xfrm>
              <a:off x="6705600" y="3429000"/>
              <a:ext cx="381000" cy="3810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2" name="MeetingPlanner_EBF2" title="Icon of a person in front of a calendar">
              <a:extLst>
                <a:ext uri="{FF2B5EF4-FFF2-40B4-BE49-F238E27FC236}">
                  <a16:creationId xmlns:a16="http://schemas.microsoft.com/office/drawing/2014/main" id="{CE28F4E6-CD06-43D3-B94F-BA2291828A11}"/>
                </a:ext>
              </a:extLst>
            </p:cNvPr>
            <p:cNvSpPr>
              <a:spLocks noChangeAspect="1" noEditPoints="1"/>
            </p:cNvSpPr>
            <p:nvPr/>
          </p:nvSpPr>
          <p:spPr bwMode="auto">
            <a:xfrm>
              <a:off x="6621026" y="3300784"/>
              <a:ext cx="531588" cy="567397"/>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grp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solidFill>
                  <a:srgbClr val="1A1A1A"/>
                </a:solidFill>
                <a:latin typeface="Segoe UI"/>
              </a:endParaRPr>
            </a:p>
          </p:txBody>
        </p:sp>
      </p:grpSp>
      <p:grpSp>
        <p:nvGrpSpPr>
          <p:cNvPr id="3" name="Group 2">
            <a:extLst>
              <a:ext uri="{FF2B5EF4-FFF2-40B4-BE49-F238E27FC236}">
                <a16:creationId xmlns:a16="http://schemas.microsoft.com/office/drawing/2014/main" id="{012886C1-68F8-47CD-AC20-21A760CD70BF}"/>
              </a:ext>
            </a:extLst>
          </p:cNvPr>
          <p:cNvGrpSpPr/>
          <p:nvPr/>
        </p:nvGrpSpPr>
        <p:grpSpPr>
          <a:xfrm>
            <a:off x="6687756" y="5562107"/>
            <a:ext cx="457200" cy="457200"/>
            <a:chOff x="6293931" y="5380074"/>
            <a:chExt cx="367893" cy="365760"/>
          </a:xfrm>
        </p:grpSpPr>
        <p:sp>
          <p:nvSpPr>
            <p:cNvPr id="2" name="Oval 1">
              <a:extLst>
                <a:ext uri="{FF2B5EF4-FFF2-40B4-BE49-F238E27FC236}">
                  <a16:creationId xmlns:a16="http://schemas.microsoft.com/office/drawing/2014/main" id="{C3230081-521B-42D4-8687-C4133260D138}"/>
                </a:ext>
              </a:extLst>
            </p:cNvPr>
            <p:cNvSpPr/>
            <p:nvPr/>
          </p:nvSpPr>
          <p:spPr bwMode="auto">
            <a:xfrm>
              <a:off x="6349117" y="5424488"/>
              <a:ext cx="266909" cy="27082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check 3" title="Icon of a checkmark with a circle around it">
              <a:extLst>
                <a:ext uri="{FF2B5EF4-FFF2-40B4-BE49-F238E27FC236}">
                  <a16:creationId xmlns:a16="http://schemas.microsoft.com/office/drawing/2014/main" id="{72AB7724-F7A7-4189-933C-743A9BE19586}"/>
                </a:ext>
              </a:extLst>
            </p:cNvPr>
            <p:cNvSpPr>
              <a:spLocks noChangeAspect="1" noEditPoints="1"/>
            </p:cNvSpPr>
            <p:nvPr/>
          </p:nvSpPr>
          <p:spPr bwMode="auto">
            <a:xfrm>
              <a:off x="6293931" y="5380074"/>
              <a:ext cx="367893" cy="36576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solidFill>
              <a:schemeClr val="bg2"/>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endParaRPr lang="en-US">
                <a:solidFill>
                  <a:srgbClr val="1A1A1A"/>
                </a:solidFill>
                <a:latin typeface="Segoe UI"/>
              </a:endParaRPr>
            </a:p>
          </p:txBody>
        </p:sp>
      </p:grpSp>
      <p:pic>
        <p:nvPicPr>
          <p:cNvPr id="7" name="Picture 6" descr="A screenshot of a cell phone&#10;&#10;Description automatically generated">
            <a:extLst>
              <a:ext uri="{FF2B5EF4-FFF2-40B4-BE49-F238E27FC236}">
                <a16:creationId xmlns:a16="http://schemas.microsoft.com/office/drawing/2014/main" id="{48C00B74-E42D-421A-91A7-4B3DD9EE5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73" y="1699370"/>
            <a:ext cx="5050880" cy="3456830"/>
          </a:xfrm>
          <a:prstGeom prst="rect">
            <a:avLst/>
          </a:prstGeom>
          <a:effectLst>
            <a:outerShdw blurRad="508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735CDB0B-DB0C-4A54-BCDD-5803AC3D0C71}"/>
              </a:ext>
            </a:extLst>
          </p:cNvPr>
          <p:cNvSpPr/>
          <p:nvPr/>
        </p:nvSpPr>
        <p:spPr bwMode="auto">
          <a:xfrm>
            <a:off x="463573" y="2451097"/>
            <a:ext cx="332293" cy="275167"/>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D73E90F9-6CEE-4514-BCDC-77E19C7DA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960" y="3963498"/>
            <a:ext cx="1444752" cy="2583180"/>
          </a:xfrm>
          <a:prstGeom prst="rect">
            <a:avLst/>
          </a:prstGeom>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5B0A1EA3-5C33-42AB-8594-868B0E483043}"/>
              </a:ext>
            </a:extLst>
          </p:cNvPr>
          <p:cNvSpPr/>
          <p:nvPr/>
        </p:nvSpPr>
        <p:spPr bwMode="auto">
          <a:xfrm>
            <a:off x="4868960" y="4391868"/>
            <a:ext cx="1444752" cy="199383"/>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622818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C4F7C74E-6118-4158-91B1-A8BF69021508}"/>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0078D4"/>
                </a:solidFill>
                <a:latin typeface="Segoe UI Semibold" panose="020B0702040204020203" pitchFamily="34" charset="0"/>
                <a:cs typeface="Segoe UI Semibold" panose="020B0702040204020203" pitchFamily="34" charset="0"/>
              </a:rPr>
              <a:t>Teams Only mode: </a:t>
            </a:r>
            <a:r>
              <a:rPr lang="en-US" sz="3600">
                <a:solidFill>
                  <a:srgbClr val="2F2F2F"/>
                </a:solidFill>
                <a:latin typeface="Segoe UI Semibold" panose="020B0702040204020203" pitchFamily="34" charset="0"/>
                <a:cs typeface="Segoe UI Semibold" panose="020B0702040204020203" pitchFamily="34" charset="0"/>
              </a:rPr>
              <a:t>Teams is used</a:t>
            </a:r>
            <a:r>
              <a:rPr lang="en-US" sz="3600">
                <a:solidFill>
                  <a:srgbClr val="2F2F2F"/>
                </a:solidFill>
                <a:cs typeface="Segoe UI Semibold" panose="020B0702040204020203" pitchFamily="34" charset="0"/>
              </a:rPr>
              <a:t> </a:t>
            </a:r>
            <a:r>
              <a:rPr lang="en-US" sz="3600">
                <a:solidFill>
                  <a:schemeClr val="tx1"/>
                </a:solidFill>
              </a:rPr>
              <a:t>for everything</a:t>
            </a:r>
            <a:endParaRPr lang="en-US" sz="3600" spc="0">
              <a:ln>
                <a:noFill/>
              </a:ln>
              <a:solidFill>
                <a:schemeClr val="tx1"/>
              </a:solidFill>
              <a:cs typeface="Segoe UI Semibold" panose="020B0502040204020203" pitchFamily="34" charset="0"/>
            </a:endParaRPr>
          </a:p>
        </p:txBody>
      </p:sp>
      <p:sp>
        <p:nvSpPr>
          <p:cNvPr id="20" name="Rectangle 19">
            <a:extLst>
              <a:ext uri="{FF2B5EF4-FFF2-40B4-BE49-F238E27FC236}">
                <a16:creationId xmlns:a16="http://schemas.microsoft.com/office/drawing/2014/main" id="{31D29876-2B96-4512-B616-3E4ADCC5A399}"/>
              </a:ext>
            </a:extLst>
          </p:cNvPr>
          <p:cNvSpPr/>
          <p:nvPr/>
        </p:nvSpPr>
        <p:spPr bwMode="auto">
          <a:xfrm>
            <a:off x="1" y="1477926"/>
            <a:ext cx="12192000" cy="5380074"/>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27" name="Content Placeholder 2">
            <a:extLst>
              <a:ext uri="{FF2B5EF4-FFF2-40B4-BE49-F238E27FC236}">
                <a16:creationId xmlns:a16="http://schemas.microsoft.com/office/drawing/2014/main" id="{A62AEEB2-9156-4C2B-9B62-771F0BA3C95D}"/>
              </a:ext>
            </a:extLst>
          </p:cNvPr>
          <p:cNvSpPr txBox="1">
            <a:spLocks/>
          </p:cNvSpPr>
          <p:nvPr/>
        </p:nvSpPr>
        <p:spPr>
          <a:xfrm>
            <a:off x="3312136" y="2295843"/>
            <a:ext cx="2878999" cy="513144"/>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2400">
              <a:solidFill>
                <a:srgbClr val="1A1A1A"/>
              </a:solidFill>
              <a:latin typeface="Segoe UI Semibold"/>
            </a:endParaRPr>
          </a:p>
        </p:txBody>
      </p:sp>
      <p:sp>
        <p:nvSpPr>
          <p:cNvPr id="28" name="Content Placeholder 2">
            <a:extLst>
              <a:ext uri="{FF2B5EF4-FFF2-40B4-BE49-F238E27FC236}">
                <a16:creationId xmlns:a16="http://schemas.microsoft.com/office/drawing/2014/main" id="{593498F1-D12B-4D0A-913B-358B0811F6D6}"/>
              </a:ext>
            </a:extLst>
          </p:cNvPr>
          <p:cNvSpPr txBox="1">
            <a:spLocks/>
          </p:cNvSpPr>
          <p:nvPr/>
        </p:nvSpPr>
        <p:spPr>
          <a:xfrm>
            <a:off x="2784530" y="2210834"/>
            <a:ext cx="656969" cy="42130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3200">
              <a:solidFill>
                <a:srgbClr val="1A1A1A"/>
              </a:solidFill>
            </a:endParaRPr>
          </a:p>
        </p:txBody>
      </p:sp>
      <p:sp>
        <p:nvSpPr>
          <p:cNvPr id="29" name="Content Placeholder 2">
            <a:extLst>
              <a:ext uri="{FF2B5EF4-FFF2-40B4-BE49-F238E27FC236}">
                <a16:creationId xmlns:a16="http://schemas.microsoft.com/office/drawing/2014/main" id="{8BE26255-4A9E-478A-B4AD-C8BB6CF9B363}"/>
              </a:ext>
            </a:extLst>
          </p:cNvPr>
          <p:cNvSpPr txBox="1">
            <a:spLocks/>
          </p:cNvSpPr>
          <p:nvPr/>
        </p:nvSpPr>
        <p:spPr>
          <a:xfrm>
            <a:off x="7408121" y="1775515"/>
            <a:ext cx="4706057" cy="172777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lvl="1" indent="-163513" defTabSz="932563">
              <a:spcBef>
                <a:spcPts val="3000"/>
              </a:spcBef>
              <a:spcAft>
                <a:spcPts val="600"/>
              </a:spcAft>
              <a:buNone/>
              <a:defRPr/>
            </a:pPr>
            <a:r>
              <a:rPr lang="en-US" b="1">
                <a:solidFill>
                  <a:srgbClr val="1A1A1A"/>
                </a:solidFill>
                <a:latin typeface="+mj-lt"/>
                <a:cs typeface="Segoe UI Semilight" panose="020B0402040204020203" pitchFamily="34" charset="0"/>
              </a:rPr>
              <a:t>Chat and Calling</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Receive and initiate all chats and calls in Teams</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Interop (IM/call) with any Skype for Business user</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Redirects to Teams if users try to sign in to Skype for Business.</a:t>
            </a:r>
          </a:p>
        </p:txBody>
      </p:sp>
      <p:sp>
        <p:nvSpPr>
          <p:cNvPr id="31" name="people_11" title="Icon of two people with a chat bubble">
            <a:extLst>
              <a:ext uri="{FF2B5EF4-FFF2-40B4-BE49-F238E27FC236}">
                <a16:creationId xmlns:a16="http://schemas.microsoft.com/office/drawing/2014/main" id="{F347D11E-D7F9-4B24-9F24-03C6FC11F8F3}"/>
              </a:ext>
            </a:extLst>
          </p:cNvPr>
          <p:cNvSpPr>
            <a:spLocks noChangeAspect="1" noEditPoints="1"/>
          </p:cNvSpPr>
          <p:nvPr/>
        </p:nvSpPr>
        <p:spPr bwMode="auto">
          <a:xfrm>
            <a:off x="6653181" y="2167001"/>
            <a:ext cx="510016" cy="530477"/>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solidFill>
            <a:srgbClr val="FFFFFF"/>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gradFill>
                <a:gsLst>
                  <a:gs pos="0">
                    <a:srgbClr val="505050"/>
                  </a:gs>
                  <a:gs pos="100000">
                    <a:srgbClr val="505050"/>
                  </a:gs>
                </a:gsLst>
              </a:gradFill>
              <a:latin typeface="Segoe UI"/>
            </a:endParaRPr>
          </a:p>
        </p:txBody>
      </p:sp>
      <p:sp>
        <p:nvSpPr>
          <p:cNvPr id="35" name="Send" title="Icon of a paper airplane">
            <a:extLst>
              <a:ext uri="{FF2B5EF4-FFF2-40B4-BE49-F238E27FC236}">
                <a16:creationId xmlns:a16="http://schemas.microsoft.com/office/drawing/2014/main" id="{477982A3-EFB1-47C7-8943-8288C053A929}"/>
              </a:ext>
            </a:extLst>
          </p:cNvPr>
          <p:cNvSpPr>
            <a:spLocks noChangeAspect="1" noEditPoints="1"/>
          </p:cNvSpPr>
          <p:nvPr/>
        </p:nvSpPr>
        <p:spPr bwMode="auto">
          <a:xfrm>
            <a:off x="6641302" y="5773191"/>
            <a:ext cx="514939" cy="373156"/>
          </a:xfrm>
          <a:custGeom>
            <a:avLst/>
            <a:gdLst>
              <a:gd name="T0" fmla="*/ 44 w 556"/>
              <a:gd name="T1" fmla="*/ 14 h 372"/>
              <a:gd name="T2" fmla="*/ 556 w 556"/>
              <a:gd name="T3" fmla="*/ 187 h 372"/>
              <a:gd name="T4" fmla="*/ 0 w 556"/>
              <a:gd name="T5" fmla="*/ 372 h 372"/>
              <a:gd name="T6" fmla="*/ 64 w 556"/>
              <a:gd name="T7" fmla="*/ 187 h 372"/>
              <a:gd name="T8" fmla="*/ 14 w 556"/>
              <a:gd name="T9" fmla="*/ 43 h 372"/>
              <a:gd name="T10" fmla="*/ 14 w 556"/>
              <a:gd name="T11" fmla="*/ 43 h 372"/>
              <a:gd name="T12" fmla="*/ 0 w 556"/>
              <a:gd name="T13" fmla="*/ 0 h 372"/>
              <a:gd name="T14" fmla="*/ 44 w 556"/>
              <a:gd name="T15" fmla="*/ 14 h 372"/>
              <a:gd name="T16" fmla="*/ 64 w 556"/>
              <a:gd name="T17" fmla="*/ 187 h 372"/>
              <a:gd name="T18" fmla="*/ 556 w 556"/>
              <a:gd name="T19" fmla="*/ 18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6" h="372">
                <a:moveTo>
                  <a:pt x="44" y="14"/>
                </a:moveTo>
                <a:lnTo>
                  <a:pt x="556" y="187"/>
                </a:lnTo>
                <a:lnTo>
                  <a:pt x="0" y="372"/>
                </a:lnTo>
                <a:lnTo>
                  <a:pt x="64" y="187"/>
                </a:lnTo>
                <a:lnTo>
                  <a:pt x="14" y="43"/>
                </a:lnTo>
                <a:moveTo>
                  <a:pt x="14" y="43"/>
                </a:moveTo>
                <a:lnTo>
                  <a:pt x="0" y="0"/>
                </a:lnTo>
                <a:lnTo>
                  <a:pt x="44" y="14"/>
                </a:lnTo>
                <a:moveTo>
                  <a:pt x="64" y="187"/>
                </a:moveTo>
                <a:lnTo>
                  <a:pt x="556" y="187"/>
                </a:lnTo>
              </a:path>
            </a:pathLst>
          </a:custGeom>
          <a:solidFill>
            <a:srgbClr val="FFFFFF"/>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gradFill>
                <a:gsLst>
                  <a:gs pos="0">
                    <a:srgbClr val="505050"/>
                  </a:gs>
                  <a:gs pos="100000">
                    <a:srgbClr val="505050"/>
                  </a:gs>
                </a:gsLst>
              </a:gradFill>
              <a:latin typeface="Segoe UI"/>
            </a:endParaRPr>
          </a:p>
        </p:txBody>
      </p:sp>
      <p:pic>
        <p:nvPicPr>
          <p:cNvPr id="38" name="Picture 37" descr="A screenshot of a cell phone&#10;&#10;Description automatically generated">
            <a:extLst>
              <a:ext uri="{FF2B5EF4-FFF2-40B4-BE49-F238E27FC236}">
                <a16:creationId xmlns:a16="http://schemas.microsoft.com/office/drawing/2014/main" id="{E9AF8EA4-96C9-43ED-91B3-DF6474BB28D6}"/>
              </a:ext>
            </a:extLst>
          </p:cNvPr>
          <p:cNvPicPr>
            <a:picLocks noChangeAspect="1"/>
          </p:cNvPicPr>
          <p:nvPr/>
        </p:nvPicPr>
        <p:blipFill>
          <a:blip r:embed="rId3"/>
          <a:stretch>
            <a:fillRect/>
          </a:stretch>
        </p:blipFill>
        <p:spPr>
          <a:xfrm>
            <a:off x="448400" y="1842080"/>
            <a:ext cx="5751319" cy="4477218"/>
          </a:xfrm>
          <a:prstGeom prst="rect">
            <a:avLst/>
          </a:prstGeom>
          <a:ln>
            <a:noFill/>
          </a:ln>
          <a:effectLst>
            <a:outerShdw blurRad="50800" dist="38100" dir="2700000" algn="tl" rotWithShape="0">
              <a:prstClr val="black">
                <a:alpha val="40000"/>
              </a:prstClr>
            </a:outerShdw>
          </a:effectLst>
        </p:spPr>
      </p:pic>
      <p:grpSp>
        <p:nvGrpSpPr>
          <p:cNvPr id="39" name="Group 38">
            <a:extLst>
              <a:ext uri="{FF2B5EF4-FFF2-40B4-BE49-F238E27FC236}">
                <a16:creationId xmlns:a16="http://schemas.microsoft.com/office/drawing/2014/main" id="{28DE708A-6148-4FD4-9C8E-1BAF44315482}"/>
              </a:ext>
            </a:extLst>
          </p:cNvPr>
          <p:cNvGrpSpPr/>
          <p:nvPr/>
        </p:nvGrpSpPr>
        <p:grpSpPr>
          <a:xfrm>
            <a:off x="6658014" y="4058168"/>
            <a:ext cx="490803" cy="530477"/>
            <a:chOff x="6621026" y="3300784"/>
            <a:chExt cx="531588" cy="567397"/>
          </a:xfrm>
          <a:solidFill>
            <a:srgbClr val="F9F9F9"/>
          </a:solidFill>
        </p:grpSpPr>
        <p:sp>
          <p:nvSpPr>
            <p:cNvPr id="41" name="Rectangle 40">
              <a:extLst>
                <a:ext uri="{FF2B5EF4-FFF2-40B4-BE49-F238E27FC236}">
                  <a16:creationId xmlns:a16="http://schemas.microsoft.com/office/drawing/2014/main" id="{65CD1359-2B5D-406F-BE7F-18CDEDE3B022}"/>
                </a:ext>
              </a:extLst>
            </p:cNvPr>
            <p:cNvSpPr/>
            <p:nvPr/>
          </p:nvSpPr>
          <p:spPr bwMode="auto">
            <a:xfrm>
              <a:off x="6705600" y="3429000"/>
              <a:ext cx="381000" cy="3810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44" name="MeetingPlanner_EBF2" title="Icon of a person in front of a calendar">
              <a:extLst>
                <a:ext uri="{FF2B5EF4-FFF2-40B4-BE49-F238E27FC236}">
                  <a16:creationId xmlns:a16="http://schemas.microsoft.com/office/drawing/2014/main" id="{AEBFEE60-AE73-49B4-BAE5-67622E42F5D2}"/>
                </a:ext>
              </a:extLst>
            </p:cNvPr>
            <p:cNvSpPr>
              <a:spLocks noChangeAspect="1" noEditPoints="1"/>
            </p:cNvSpPr>
            <p:nvPr/>
          </p:nvSpPr>
          <p:spPr bwMode="auto">
            <a:xfrm>
              <a:off x="6621026" y="3300784"/>
              <a:ext cx="531588" cy="567397"/>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grp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solidFill>
                  <a:srgbClr val="1A1A1A"/>
                </a:solidFill>
                <a:latin typeface="Segoe UI"/>
              </a:endParaRPr>
            </a:p>
          </p:txBody>
        </p:sp>
      </p:grpSp>
      <p:sp>
        <p:nvSpPr>
          <p:cNvPr id="13" name="Content Placeholder 2">
            <a:extLst>
              <a:ext uri="{FF2B5EF4-FFF2-40B4-BE49-F238E27FC236}">
                <a16:creationId xmlns:a16="http://schemas.microsoft.com/office/drawing/2014/main" id="{5C842B5C-A977-491B-A31E-36747A6532EB}"/>
              </a:ext>
            </a:extLst>
          </p:cNvPr>
          <p:cNvSpPr txBox="1">
            <a:spLocks/>
          </p:cNvSpPr>
          <p:nvPr/>
        </p:nvSpPr>
        <p:spPr>
          <a:xfrm>
            <a:off x="7447031" y="5284614"/>
            <a:ext cx="4706057" cy="1576236"/>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lvl="2" indent="0" defTabSz="932563">
              <a:spcBef>
                <a:spcPts val="0"/>
              </a:spcBef>
              <a:spcAft>
                <a:spcPts val="400"/>
              </a:spcAft>
              <a:buNone/>
              <a:defRPr/>
            </a:pPr>
            <a:r>
              <a:rPr lang="en-US" altLang="zh-CN" sz="2000" b="1">
                <a:solidFill>
                  <a:srgbClr val="1A1A1A"/>
                </a:solidFill>
                <a:latin typeface="+mj-lt"/>
                <a:cs typeface="Segoe UI Semilight" panose="020B0402040204020203" pitchFamily="34" charset="0"/>
              </a:rPr>
              <a:t>Data that gets migrated</a:t>
            </a:r>
          </a:p>
          <a:p>
            <a:pPr marL="169863" lvl="2" indent="-163513" defTabSz="932563">
              <a:spcBef>
                <a:spcPts val="0"/>
              </a:spcBef>
              <a:spcAft>
                <a:spcPts val="400"/>
              </a:spcAft>
              <a:defRPr/>
            </a:pPr>
            <a:r>
              <a:rPr lang="en-US" altLang="zh-CN">
                <a:solidFill>
                  <a:srgbClr val="1A1A1A"/>
                </a:solidFill>
                <a:cs typeface="Segoe UI Semilight" panose="020B0402040204020203" pitchFamily="34" charset="0"/>
              </a:rPr>
              <a:t>Existing contacts from </a:t>
            </a:r>
            <a:r>
              <a:rPr lang="en-US">
                <a:solidFill>
                  <a:srgbClr val="1A1A1A"/>
                </a:solidFill>
                <a:cs typeface="Segoe UI Semilight" panose="020B0402040204020203" pitchFamily="34" charset="0"/>
              </a:rPr>
              <a:t>Skype for Business</a:t>
            </a:r>
            <a:r>
              <a:rPr lang="en-US" altLang="zh-CN">
                <a:solidFill>
                  <a:srgbClr val="1A1A1A"/>
                </a:solidFill>
                <a:cs typeface="Segoe UI Semilight" panose="020B0402040204020203" pitchFamily="34" charset="0"/>
              </a:rPr>
              <a:t> including federated</a:t>
            </a:r>
          </a:p>
          <a:p>
            <a:pPr marL="169863" lvl="2" indent="-163513" defTabSz="932563">
              <a:spcBef>
                <a:spcPts val="0"/>
              </a:spcBef>
              <a:spcAft>
                <a:spcPts val="400"/>
              </a:spcAft>
              <a:defRPr/>
            </a:pPr>
            <a:r>
              <a:rPr lang="en-US" altLang="zh-CN">
                <a:solidFill>
                  <a:srgbClr val="1A1A1A"/>
                </a:solidFill>
                <a:cs typeface="Segoe UI Semilight" panose="020B0402040204020203" pitchFamily="34" charset="0"/>
              </a:rPr>
              <a:t>Existing meetings</a:t>
            </a:r>
            <a:endParaRPr lang="en-US" sz="1400">
              <a:solidFill>
                <a:srgbClr val="1A1A1A"/>
              </a:solidFill>
              <a:cs typeface="Segoe UI Semilight" panose="020B0402040204020203" pitchFamily="34" charset="0"/>
            </a:endParaRPr>
          </a:p>
        </p:txBody>
      </p:sp>
      <p:sp>
        <p:nvSpPr>
          <p:cNvPr id="14" name="Content Placeholder 2">
            <a:extLst>
              <a:ext uri="{FF2B5EF4-FFF2-40B4-BE49-F238E27FC236}">
                <a16:creationId xmlns:a16="http://schemas.microsoft.com/office/drawing/2014/main" id="{C49D11C4-AF9A-47CA-907C-9F0DE87B0FFE}"/>
              </a:ext>
            </a:extLst>
          </p:cNvPr>
          <p:cNvSpPr txBox="1">
            <a:spLocks/>
          </p:cNvSpPr>
          <p:nvPr/>
        </p:nvSpPr>
        <p:spPr>
          <a:xfrm>
            <a:off x="7447032" y="3669656"/>
            <a:ext cx="4517989" cy="1837978"/>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lvl="2" indent="0" defTabSz="932563">
              <a:spcBef>
                <a:spcPts val="0"/>
              </a:spcBef>
              <a:spcAft>
                <a:spcPts val="400"/>
              </a:spcAft>
              <a:buNone/>
              <a:defRPr/>
            </a:pPr>
            <a:r>
              <a:rPr lang="en-US" sz="2000" b="1">
                <a:solidFill>
                  <a:srgbClr val="1A1A1A"/>
                </a:solidFill>
                <a:latin typeface="+mj-lt"/>
                <a:cs typeface="Segoe UI Semilight" panose="020B0402040204020203" pitchFamily="34" charset="0"/>
              </a:rPr>
              <a:t>Meetings</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Newly scheduled meetings take place in Teams </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Previously scheduled Skype for Business meetings still happen in Skype for Business</a:t>
            </a:r>
          </a:p>
        </p:txBody>
      </p:sp>
      <p:sp>
        <p:nvSpPr>
          <p:cNvPr id="15" name="Rectangle 14">
            <a:extLst>
              <a:ext uri="{FF2B5EF4-FFF2-40B4-BE49-F238E27FC236}">
                <a16:creationId xmlns:a16="http://schemas.microsoft.com/office/drawing/2014/main" id="{367CEC80-D390-4FDF-B46C-4746A7EE6F8D}"/>
              </a:ext>
            </a:extLst>
          </p:cNvPr>
          <p:cNvSpPr/>
          <p:nvPr/>
        </p:nvSpPr>
        <p:spPr bwMode="auto">
          <a:xfrm>
            <a:off x="429350" y="2463800"/>
            <a:ext cx="421550" cy="1352550"/>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578678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2BAF25B-29C2-FD44-A255-A605F003AC57}"/>
              </a:ext>
            </a:extLst>
          </p:cNvPr>
          <p:cNvSpPr/>
          <p:nvPr/>
        </p:nvSpPr>
        <p:spPr bwMode="auto">
          <a:xfrm>
            <a:off x="563891" y="1943614"/>
            <a:ext cx="921615" cy="921615"/>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8" name="Rectangle 7">
            <a:extLst>
              <a:ext uri="{FF2B5EF4-FFF2-40B4-BE49-F238E27FC236}">
                <a16:creationId xmlns:a16="http://schemas.microsoft.com/office/drawing/2014/main" id="{E573271C-5A09-E94F-9194-F2669A4F4E44}"/>
              </a:ext>
            </a:extLst>
          </p:cNvPr>
          <p:cNvSpPr/>
          <p:nvPr/>
        </p:nvSpPr>
        <p:spPr bwMode="auto">
          <a:xfrm>
            <a:off x="543043" y="4244714"/>
            <a:ext cx="2270677" cy="2040386"/>
          </a:xfrm>
          <a:prstGeom prst="rect">
            <a:avLst/>
          </a:prstGeom>
          <a:solidFill>
            <a:schemeClr val="accent6">
              <a:alpha val="4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274281" rIns="182854" bIns="182854" numCol="1" rtlCol="0" anchor="t" anchorCtr="0" compatLnSpc="1">
            <a:prstTxWarp prst="textNoShape">
              <a:avLst/>
            </a:prstTxWarp>
          </a:bodyPr>
          <a:lstStyle/>
          <a:p>
            <a:pPr marL="7937" lvl="1"/>
            <a:r>
              <a:rPr lang="en-US" b="1">
                <a:solidFill>
                  <a:schemeClr val="accent1"/>
                </a:solidFill>
              </a:rPr>
              <a:t>Skype for Business client </a:t>
            </a:r>
            <a:r>
              <a:rPr lang="en-US">
                <a:solidFill>
                  <a:schemeClr val="tx1"/>
                </a:solidFill>
              </a:rPr>
              <a:t>required to join </a:t>
            </a:r>
            <a:r>
              <a:rPr lang="en-US" b="1">
                <a:solidFill>
                  <a:schemeClr val="accent1"/>
                </a:solidFill>
              </a:rPr>
              <a:t>Skype for Business meeting</a:t>
            </a:r>
          </a:p>
        </p:txBody>
      </p:sp>
      <p:sp>
        <p:nvSpPr>
          <p:cNvPr id="2" name="Title 1">
            <a:extLst>
              <a:ext uri="{FF2B5EF4-FFF2-40B4-BE49-F238E27FC236}">
                <a16:creationId xmlns:a16="http://schemas.microsoft.com/office/drawing/2014/main" id="{B3463B51-F79D-4FFF-83C9-3E0D6367D5EF}"/>
              </a:ext>
            </a:extLst>
          </p:cNvPr>
          <p:cNvSpPr>
            <a:spLocks noGrp="1"/>
          </p:cNvSpPr>
          <p:nvPr>
            <p:ph type="title"/>
          </p:nvPr>
        </p:nvSpPr>
        <p:spPr/>
        <p:txBody>
          <a:bodyPr/>
          <a:lstStyle/>
          <a:p>
            <a:r>
              <a:rPr lang="en-US"/>
              <a:t>Meetings scenarios</a:t>
            </a:r>
          </a:p>
        </p:txBody>
      </p:sp>
      <p:sp>
        <p:nvSpPr>
          <p:cNvPr id="3" name="Content Placeholder 2">
            <a:extLst>
              <a:ext uri="{FF2B5EF4-FFF2-40B4-BE49-F238E27FC236}">
                <a16:creationId xmlns:a16="http://schemas.microsoft.com/office/drawing/2014/main" id="{E6C049D1-1C2E-451E-8395-D6DC1EDE6E7A}"/>
              </a:ext>
            </a:extLst>
          </p:cNvPr>
          <p:cNvSpPr>
            <a:spLocks noGrp="1"/>
          </p:cNvSpPr>
          <p:nvPr>
            <p:ph idx="1"/>
          </p:nvPr>
        </p:nvSpPr>
        <p:spPr>
          <a:xfrm>
            <a:off x="584981" y="3188838"/>
            <a:ext cx="4633095" cy="849463"/>
          </a:xfrm>
        </p:spPr>
        <p:txBody>
          <a:bodyPr/>
          <a:lstStyle/>
          <a:p>
            <a:pPr marL="7937" indent="0">
              <a:spcAft>
                <a:spcPts val="600"/>
              </a:spcAft>
              <a:buNone/>
            </a:pPr>
            <a:r>
              <a:rPr lang="en-US" sz="2400">
                <a:solidFill>
                  <a:schemeClr val="tx1"/>
                </a:solidFill>
              </a:rPr>
              <a:t>Meeting client must match the service that hosts the meeting</a:t>
            </a:r>
          </a:p>
        </p:txBody>
      </p:sp>
      <p:sp>
        <p:nvSpPr>
          <p:cNvPr id="6" name="Content Placeholder 2">
            <a:extLst>
              <a:ext uri="{FF2B5EF4-FFF2-40B4-BE49-F238E27FC236}">
                <a16:creationId xmlns:a16="http://schemas.microsoft.com/office/drawing/2014/main" id="{F6034573-C14F-6844-8335-A655CA645155}"/>
              </a:ext>
            </a:extLst>
          </p:cNvPr>
          <p:cNvSpPr txBox="1">
            <a:spLocks/>
          </p:cNvSpPr>
          <p:nvPr/>
        </p:nvSpPr>
        <p:spPr>
          <a:xfrm>
            <a:off x="6154481" y="3188838"/>
            <a:ext cx="5077649" cy="7386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937" indent="0">
              <a:spcAft>
                <a:spcPts val="600"/>
              </a:spcAft>
              <a:buNone/>
            </a:pPr>
            <a:r>
              <a:rPr lang="en-US" sz="2400">
                <a:solidFill>
                  <a:schemeClr val="tx1"/>
                </a:solidFill>
                <a:latin typeface="+mj-lt"/>
              </a:rPr>
              <a:t>Users </a:t>
            </a:r>
            <a:r>
              <a:rPr lang="en-US" sz="2400">
                <a:solidFill>
                  <a:schemeClr val="tx1"/>
                </a:solidFill>
              </a:rPr>
              <a:t>can always use either meeting client, whether upgraded or not</a:t>
            </a:r>
            <a:endParaRPr lang="en-US">
              <a:solidFill>
                <a:schemeClr val="tx1"/>
              </a:solidFill>
            </a:endParaRPr>
          </a:p>
        </p:txBody>
      </p:sp>
      <p:sp>
        <p:nvSpPr>
          <p:cNvPr id="9" name="Rectangle 8">
            <a:extLst>
              <a:ext uri="{FF2B5EF4-FFF2-40B4-BE49-F238E27FC236}">
                <a16:creationId xmlns:a16="http://schemas.microsoft.com/office/drawing/2014/main" id="{8C07FAC3-B936-6B4F-BA5F-6F9E257AD8B2}"/>
              </a:ext>
            </a:extLst>
          </p:cNvPr>
          <p:cNvSpPr/>
          <p:nvPr/>
        </p:nvSpPr>
        <p:spPr bwMode="auto">
          <a:xfrm>
            <a:off x="2933567" y="4244714"/>
            <a:ext cx="2270677" cy="2040386"/>
          </a:xfrm>
          <a:prstGeom prst="rect">
            <a:avLst/>
          </a:prstGeom>
          <a:solidFill>
            <a:schemeClr val="accent6">
              <a:alpha val="4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274281" rIns="182854" bIns="182854" numCol="1" rtlCol="0" anchor="t" anchorCtr="0" compatLnSpc="1">
            <a:prstTxWarp prst="textNoShape">
              <a:avLst/>
            </a:prstTxWarp>
          </a:bodyPr>
          <a:lstStyle/>
          <a:p>
            <a:pPr marL="7937" lvl="1"/>
            <a:r>
              <a:rPr lang="en-US" b="1">
                <a:solidFill>
                  <a:schemeClr val="accent2"/>
                </a:solidFill>
              </a:rPr>
              <a:t>Teams client </a:t>
            </a:r>
            <a:r>
              <a:rPr lang="en-US">
                <a:solidFill>
                  <a:schemeClr val="tx1"/>
                </a:solidFill>
              </a:rPr>
              <a:t>required to join </a:t>
            </a:r>
            <a:r>
              <a:rPr lang="en-US" b="1">
                <a:solidFill>
                  <a:schemeClr val="accent2"/>
                </a:solidFill>
              </a:rPr>
              <a:t>Teams meeting</a:t>
            </a:r>
          </a:p>
        </p:txBody>
      </p:sp>
      <p:sp>
        <p:nvSpPr>
          <p:cNvPr id="12" name="Rectangle 11">
            <a:extLst>
              <a:ext uri="{FF2B5EF4-FFF2-40B4-BE49-F238E27FC236}">
                <a16:creationId xmlns:a16="http://schemas.microsoft.com/office/drawing/2014/main" id="{19241492-10E0-4E47-BAD0-48B09F6C0D38}"/>
              </a:ext>
            </a:extLst>
          </p:cNvPr>
          <p:cNvSpPr/>
          <p:nvPr/>
        </p:nvSpPr>
        <p:spPr bwMode="auto">
          <a:xfrm>
            <a:off x="6188033" y="4244714"/>
            <a:ext cx="2636797" cy="2040386"/>
          </a:xfrm>
          <a:prstGeom prst="rect">
            <a:avLst/>
          </a:prstGeom>
          <a:solidFill>
            <a:schemeClr val="accent6">
              <a:alpha val="4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274281" rIns="182854" bIns="182854" numCol="1" rtlCol="0" anchor="t" anchorCtr="0" compatLnSpc="1">
            <a:prstTxWarp prst="textNoShape">
              <a:avLst/>
            </a:prstTxWarp>
          </a:bodyPr>
          <a:lstStyle/>
          <a:p>
            <a:pPr marL="7937" lvl="1"/>
            <a:r>
              <a:rPr lang="en-US" b="1">
                <a:solidFill>
                  <a:schemeClr val="accent1"/>
                </a:solidFill>
              </a:rPr>
              <a:t>Skype for Business user </a:t>
            </a:r>
            <a:r>
              <a:rPr lang="en-US">
                <a:solidFill>
                  <a:schemeClr val="tx1"/>
                </a:solidFill>
              </a:rPr>
              <a:t>can always use a </a:t>
            </a:r>
            <a:r>
              <a:rPr lang="en-US" b="1">
                <a:solidFill>
                  <a:schemeClr val="accent2"/>
                </a:solidFill>
              </a:rPr>
              <a:t>Teams client </a:t>
            </a:r>
            <a:r>
              <a:rPr lang="en-US">
                <a:solidFill>
                  <a:schemeClr val="tx1"/>
                </a:solidFill>
              </a:rPr>
              <a:t>to join a meeting organized by a </a:t>
            </a:r>
            <a:r>
              <a:rPr lang="en-US" b="1">
                <a:solidFill>
                  <a:schemeClr val="accent2"/>
                </a:solidFill>
              </a:rPr>
              <a:t>Teams user</a:t>
            </a:r>
          </a:p>
        </p:txBody>
      </p:sp>
      <p:sp>
        <p:nvSpPr>
          <p:cNvPr id="13" name="Rectangle 12">
            <a:extLst>
              <a:ext uri="{FF2B5EF4-FFF2-40B4-BE49-F238E27FC236}">
                <a16:creationId xmlns:a16="http://schemas.microsoft.com/office/drawing/2014/main" id="{B68710B9-25C0-AC4E-8BF4-7CAA451B1A20}"/>
              </a:ext>
            </a:extLst>
          </p:cNvPr>
          <p:cNvSpPr/>
          <p:nvPr/>
        </p:nvSpPr>
        <p:spPr bwMode="auto">
          <a:xfrm>
            <a:off x="8972784" y="4244714"/>
            <a:ext cx="2636797" cy="2040386"/>
          </a:xfrm>
          <a:prstGeom prst="rect">
            <a:avLst/>
          </a:prstGeom>
          <a:solidFill>
            <a:schemeClr val="accent6">
              <a:alpha val="4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274281" rIns="182854" bIns="182854" numCol="1" rtlCol="0" anchor="t" anchorCtr="0" compatLnSpc="1">
            <a:prstTxWarp prst="textNoShape">
              <a:avLst/>
            </a:prstTxWarp>
          </a:bodyPr>
          <a:lstStyle/>
          <a:p>
            <a:pPr marL="7937" lvl="1"/>
            <a:r>
              <a:rPr lang="en-US" b="1">
                <a:solidFill>
                  <a:schemeClr val="accent2"/>
                </a:solidFill>
              </a:rPr>
              <a:t>Teams user </a:t>
            </a:r>
            <a:r>
              <a:rPr lang="en-US">
                <a:solidFill>
                  <a:schemeClr val="tx1"/>
                </a:solidFill>
              </a:rPr>
              <a:t>can always use a </a:t>
            </a:r>
            <a:r>
              <a:rPr lang="en-US" b="1">
                <a:solidFill>
                  <a:schemeClr val="accent1"/>
                </a:solidFill>
              </a:rPr>
              <a:t>Skype for Business client</a:t>
            </a:r>
            <a:r>
              <a:rPr lang="en-US">
                <a:solidFill>
                  <a:schemeClr val="tx1"/>
                </a:solidFill>
              </a:rPr>
              <a:t> to join a meeting organized by a </a:t>
            </a:r>
            <a:r>
              <a:rPr lang="en-US" b="1">
                <a:solidFill>
                  <a:schemeClr val="accent1"/>
                </a:solidFill>
              </a:rPr>
              <a:t>Skype for Business user</a:t>
            </a:r>
          </a:p>
        </p:txBody>
      </p:sp>
      <p:sp>
        <p:nvSpPr>
          <p:cNvPr id="16" name="Oval 15">
            <a:extLst>
              <a:ext uri="{FF2B5EF4-FFF2-40B4-BE49-F238E27FC236}">
                <a16:creationId xmlns:a16="http://schemas.microsoft.com/office/drawing/2014/main" id="{A092FFCE-02C7-2240-A587-653990C3BE2B}"/>
              </a:ext>
            </a:extLst>
          </p:cNvPr>
          <p:cNvSpPr/>
          <p:nvPr/>
        </p:nvSpPr>
        <p:spPr bwMode="auto">
          <a:xfrm>
            <a:off x="6066288" y="1943614"/>
            <a:ext cx="921615" cy="921615"/>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5" name="people_3" title="Icon of a person surrounded by brackets">
            <a:extLst>
              <a:ext uri="{FF2B5EF4-FFF2-40B4-BE49-F238E27FC236}">
                <a16:creationId xmlns:a16="http://schemas.microsoft.com/office/drawing/2014/main" id="{859E3F35-DE2F-7447-869A-D89308126B4A}"/>
              </a:ext>
            </a:extLst>
          </p:cNvPr>
          <p:cNvSpPr>
            <a:spLocks noChangeAspect="1" noEditPoints="1"/>
          </p:cNvSpPr>
          <p:nvPr/>
        </p:nvSpPr>
        <p:spPr bwMode="auto">
          <a:xfrm>
            <a:off x="6300079" y="2181014"/>
            <a:ext cx="452966" cy="456587"/>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5875" cap="sq">
            <a:solidFill>
              <a:schemeClr val="bg2"/>
            </a:solidFill>
            <a:prstDash val="solid"/>
            <a:miter lim="800000"/>
            <a:headEnd/>
            <a:tailEnd/>
          </a:ln>
        </p:spPr>
        <p:txBody>
          <a:bodyPr vert="horz" wrap="square" lIns="91427" tIns="45713" rIns="91427" bIns="45713"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7" name="briefcase" title="Icon of a briefcase">
            <a:extLst>
              <a:ext uri="{FF2B5EF4-FFF2-40B4-BE49-F238E27FC236}">
                <a16:creationId xmlns:a16="http://schemas.microsoft.com/office/drawing/2014/main" id="{C8CFDC7C-1AD1-294E-ACC3-5C63F374925E}"/>
              </a:ext>
            </a:extLst>
          </p:cNvPr>
          <p:cNvSpPr>
            <a:spLocks noChangeAspect="1" noEditPoints="1"/>
          </p:cNvSpPr>
          <p:nvPr/>
        </p:nvSpPr>
        <p:spPr bwMode="auto">
          <a:xfrm>
            <a:off x="796129" y="2237176"/>
            <a:ext cx="457135" cy="334490"/>
          </a:xfrm>
          <a:custGeom>
            <a:avLst/>
            <a:gdLst>
              <a:gd name="T0" fmla="*/ 339 w 339"/>
              <a:gd name="T1" fmla="*/ 247 h 247"/>
              <a:gd name="T2" fmla="*/ 0 w 339"/>
              <a:gd name="T3" fmla="*/ 247 h 247"/>
              <a:gd name="T4" fmla="*/ 0 w 339"/>
              <a:gd name="T5" fmla="*/ 45 h 247"/>
              <a:gd name="T6" fmla="*/ 339 w 339"/>
              <a:gd name="T7" fmla="*/ 45 h 247"/>
              <a:gd name="T8" fmla="*/ 339 w 339"/>
              <a:gd name="T9" fmla="*/ 247 h 247"/>
              <a:gd name="T10" fmla="*/ 203 w 339"/>
              <a:gd name="T11" fmla="*/ 133 h 247"/>
              <a:gd name="T12" fmla="*/ 136 w 339"/>
              <a:gd name="T13" fmla="*/ 133 h 247"/>
              <a:gd name="T14" fmla="*/ 136 w 339"/>
              <a:gd name="T15" fmla="*/ 178 h 247"/>
              <a:gd name="T16" fmla="*/ 203 w 339"/>
              <a:gd name="T17" fmla="*/ 178 h 247"/>
              <a:gd name="T18" fmla="*/ 203 w 339"/>
              <a:gd name="T19" fmla="*/ 133 h 247"/>
              <a:gd name="T20" fmla="*/ 136 w 339"/>
              <a:gd name="T21" fmla="*/ 161 h 247"/>
              <a:gd name="T22" fmla="*/ 0 w 339"/>
              <a:gd name="T23" fmla="*/ 90 h 247"/>
              <a:gd name="T24" fmla="*/ 203 w 339"/>
              <a:gd name="T25" fmla="*/ 161 h 247"/>
              <a:gd name="T26" fmla="*/ 339 w 339"/>
              <a:gd name="T27" fmla="*/ 90 h 247"/>
              <a:gd name="T28" fmla="*/ 228 w 339"/>
              <a:gd name="T29" fmla="*/ 45 h 247"/>
              <a:gd name="T30" fmla="*/ 228 w 339"/>
              <a:gd name="T31" fmla="*/ 17 h 247"/>
              <a:gd name="T32" fmla="*/ 211 w 339"/>
              <a:gd name="T33" fmla="*/ 0 h 247"/>
              <a:gd name="T34" fmla="*/ 129 w 339"/>
              <a:gd name="T35" fmla="*/ 0 h 247"/>
              <a:gd name="T36" fmla="*/ 112 w 339"/>
              <a:gd name="T37" fmla="*/ 17 h 247"/>
              <a:gd name="T38" fmla="*/ 112 w 339"/>
              <a:gd name="T39" fmla="*/ 4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9" h="247">
                <a:moveTo>
                  <a:pt x="339" y="247"/>
                </a:moveTo>
                <a:cubicBezTo>
                  <a:pt x="0" y="247"/>
                  <a:pt x="0" y="247"/>
                  <a:pt x="0" y="247"/>
                </a:cubicBezTo>
                <a:cubicBezTo>
                  <a:pt x="0" y="45"/>
                  <a:pt x="0" y="45"/>
                  <a:pt x="0" y="45"/>
                </a:cubicBezTo>
                <a:cubicBezTo>
                  <a:pt x="339" y="45"/>
                  <a:pt x="339" y="45"/>
                  <a:pt x="339" y="45"/>
                </a:cubicBezTo>
                <a:lnTo>
                  <a:pt x="339" y="247"/>
                </a:lnTo>
                <a:close/>
                <a:moveTo>
                  <a:pt x="203" y="133"/>
                </a:moveTo>
                <a:cubicBezTo>
                  <a:pt x="136" y="133"/>
                  <a:pt x="136" y="133"/>
                  <a:pt x="136" y="133"/>
                </a:cubicBezTo>
                <a:cubicBezTo>
                  <a:pt x="136" y="178"/>
                  <a:pt x="136" y="178"/>
                  <a:pt x="136" y="178"/>
                </a:cubicBezTo>
                <a:cubicBezTo>
                  <a:pt x="203" y="178"/>
                  <a:pt x="203" y="178"/>
                  <a:pt x="203" y="178"/>
                </a:cubicBezTo>
                <a:lnTo>
                  <a:pt x="203" y="133"/>
                </a:lnTo>
                <a:close/>
                <a:moveTo>
                  <a:pt x="136" y="161"/>
                </a:moveTo>
                <a:cubicBezTo>
                  <a:pt x="0" y="90"/>
                  <a:pt x="0" y="90"/>
                  <a:pt x="0" y="90"/>
                </a:cubicBezTo>
                <a:moveTo>
                  <a:pt x="203" y="161"/>
                </a:moveTo>
                <a:cubicBezTo>
                  <a:pt x="339" y="90"/>
                  <a:pt x="339" y="90"/>
                  <a:pt x="339" y="90"/>
                </a:cubicBezTo>
                <a:moveTo>
                  <a:pt x="228" y="45"/>
                </a:moveTo>
                <a:cubicBezTo>
                  <a:pt x="228" y="17"/>
                  <a:pt x="228" y="17"/>
                  <a:pt x="228" y="17"/>
                </a:cubicBezTo>
                <a:cubicBezTo>
                  <a:pt x="228" y="7"/>
                  <a:pt x="220" y="0"/>
                  <a:pt x="211" y="0"/>
                </a:cubicBezTo>
                <a:cubicBezTo>
                  <a:pt x="129" y="0"/>
                  <a:pt x="129" y="0"/>
                  <a:pt x="129" y="0"/>
                </a:cubicBezTo>
                <a:cubicBezTo>
                  <a:pt x="119" y="0"/>
                  <a:pt x="112" y="7"/>
                  <a:pt x="112" y="17"/>
                </a:cubicBezTo>
                <a:cubicBezTo>
                  <a:pt x="112" y="45"/>
                  <a:pt x="112" y="45"/>
                  <a:pt x="112" y="45"/>
                </a:cubicBezTo>
              </a:path>
            </a:pathLst>
          </a:custGeom>
          <a:noFill/>
          <a:ln w="15875"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 name="TextBox 17">
            <a:extLst>
              <a:ext uri="{FF2B5EF4-FFF2-40B4-BE49-F238E27FC236}">
                <a16:creationId xmlns:a16="http://schemas.microsoft.com/office/drawing/2014/main" id="{DA280E76-A7B3-449F-B82E-0962A60E4E4D}"/>
              </a:ext>
            </a:extLst>
          </p:cNvPr>
          <p:cNvSpPr txBox="1"/>
          <p:nvPr/>
        </p:nvSpPr>
        <p:spPr>
          <a:xfrm>
            <a:off x="543042" y="6405156"/>
            <a:ext cx="11063741" cy="18103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nchor="ctr">
            <a:spAutoFit/>
          </a:bodyPr>
          <a:lstStyle/>
          <a:p>
            <a:pPr algn="ctr"/>
            <a:r>
              <a:rPr lang="en-US" sz="1176" b="1">
                <a:gradFill>
                  <a:gsLst>
                    <a:gs pos="2917">
                      <a:schemeClr val="tx1"/>
                    </a:gs>
                    <a:gs pos="30000">
                      <a:schemeClr val="tx1"/>
                    </a:gs>
                  </a:gsLst>
                  <a:lin ang="5400000" scaled="0"/>
                </a:gradFill>
              </a:rPr>
              <a:t>Meeting client</a:t>
            </a:r>
            <a:r>
              <a:rPr lang="en-US" sz="1176">
                <a:gradFill>
                  <a:gsLst>
                    <a:gs pos="2917">
                      <a:schemeClr val="tx1"/>
                    </a:gs>
                    <a:gs pos="30000">
                      <a:schemeClr val="tx1"/>
                    </a:gs>
                  </a:gsLst>
                  <a:lin ang="5400000" scaled="0"/>
                </a:gradFill>
              </a:rPr>
              <a:t> above indicates all types of clients, including desktop (PC/Mac), mobile (iOS/Android), Browser (Edge/Chrome for Teams), Skype Meeting App</a:t>
            </a:r>
            <a:endParaRPr lang="en-US" sz="1176" i="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7007566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25704F-C27D-4B42-9E04-3C0535266E5C}"/>
              </a:ext>
            </a:extLst>
          </p:cNvPr>
          <p:cNvSpPr>
            <a:spLocks noGrp="1"/>
          </p:cNvSpPr>
          <p:nvPr>
            <p:ph type="title"/>
          </p:nvPr>
        </p:nvSpPr>
        <p:spPr/>
        <p:txBody>
          <a:bodyPr/>
          <a:lstStyle/>
          <a:p>
            <a:r>
              <a:rPr lang="en-US"/>
              <a:t>User Experiences</a:t>
            </a:r>
          </a:p>
        </p:txBody>
      </p:sp>
    </p:spTree>
    <p:extLst>
      <p:ext uri="{BB962C8B-B14F-4D97-AF65-F5344CB8AC3E}">
        <p14:creationId xmlns:p14="http://schemas.microsoft.com/office/powerpoint/2010/main" val="8191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E684-B5F3-44AF-8F6D-53574ED58348}"/>
              </a:ext>
            </a:extLst>
          </p:cNvPr>
          <p:cNvSpPr>
            <a:spLocks noGrp="1"/>
          </p:cNvSpPr>
          <p:nvPr>
            <p:ph type="title"/>
          </p:nvPr>
        </p:nvSpPr>
        <p:spPr>
          <a:xfrm>
            <a:off x="271719" y="290850"/>
            <a:ext cx="11650882" cy="807424"/>
          </a:xfrm>
        </p:spPr>
        <p:txBody>
          <a:bodyPr/>
          <a:lstStyle/>
          <a:p>
            <a:pPr algn="l"/>
            <a:r>
              <a:rPr lang="en-US"/>
              <a:t>Skype for Business Client upgrade experience</a:t>
            </a:r>
          </a:p>
        </p:txBody>
      </p:sp>
      <p:sp>
        <p:nvSpPr>
          <p:cNvPr id="12" name="Text Placeholder 11">
            <a:extLst>
              <a:ext uri="{FF2B5EF4-FFF2-40B4-BE49-F238E27FC236}">
                <a16:creationId xmlns:a16="http://schemas.microsoft.com/office/drawing/2014/main" id="{7890CE02-F7F5-4D4A-976A-74E2116EC540}"/>
              </a:ext>
            </a:extLst>
          </p:cNvPr>
          <p:cNvSpPr>
            <a:spLocks noGrp="1"/>
          </p:cNvSpPr>
          <p:nvPr>
            <p:ph type="body" sz="quarter" idx="11"/>
          </p:nvPr>
        </p:nvSpPr>
        <p:spPr>
          <a:xfrm>
            <a:off x="271722" y="973554"/>
            <a:ext cx="11650120" cy="369173"/>
          </a:xfrm>
        </p:spPr>
        <p:txBody>
          <a:bodyPr/>
          <a:lstStyle/>
          <a:p>
            <a:r>
              <a:rPr lang="en-US"/>
              <a:t>What users will see at each phase</a:t>
            </a:r>
          </a:p>
        </p:txBody>
      </p:sp>
      <p:sp>
        <p:nvSpPr>
          <p:cNvPr id="5" name="TextBox 4">
            <a:extLst>
              <a:ext uri="{FF2B5EF4-FFF2-40B4-BE49-F238E27FC236}">
                <a16:creationId xmlns:a16="http://schemas.microsoft.com/office/drawing/2014/main" id="{B463E209-8337-4C03-BEAC-198915C7ECBD}"/>
              </a:ext>
            </a:extLst>
          </p:cNvPr>
          <p:cNvSpPr txBox="1"/>
          <p:nvPr/>
        </p:nvSpPr>
        <p:spPr>
          <a:xfrm>
            <a:off x="4481824" y="4880065"/>
            <a:ext cx="2604751" cy="836876"/>
          </a:xfrm>
          <a:prstGeom prst="rect">
            <a:avLst/>
          </a:prstGeom>
          <a:noFill/>
          <a:ln w="12700">
            <a:noFill/>
          </a:ln>
        </p:spPr>
        <p:txBody>
          <a:bodyPr wrap="square" rtlCol="0">
            <a:noAutofit/>
          </a:bodyPr>
          <a:lstStyle/>
          <a:p>
            <a:pPr algn="ctr" defTabSz="913841">
              <a:defRPr/>
            </a:pPr>
            <a:r>
              <a:rPr lang="en-US" sz="1200">
                <a:solidFill>
                  <a:srgbClr val="2F2F2F"/>
                </a:solidFill>
                <a:latin typeface="Segoe UI"/>
              </a:rPr>
              <a:t>Teams is installed and ready to be used. User will be offered notification to try Microsoft Teams</a:t>
            </a:r>
          </a:p>
        </p:txBody>
      </p:sp>
      <p:sp>
        <p:nvSpPr>
          <p:cNvPr id="10" name="TextBox 9">
            <a:extLst>
              <a:ext uri="{FF2B5EF4-FFF2-40B4-BE49-F238E27FC236}">
                <a16:creationId xmlns:a16="http://schemas.microsoft.com/office/drawing/2014/main" id="{D61D3D0B-BDBF-4500-8D8A-373ED7918A02}"/>
              </a:ext>
            </a:extLst>
          </p:cNvPr>
          <p:cNvSpPr txBox="1"/>
          <p:nvPr/>
        </p:nvSpPr>
        <p:spPr>
          <a:xfrm>
            <a:off x="4414529" y="1378468"/>
            <a:ext cx="2742034" cy="305742"/>
          </a:xfrm>
          <a:prstGeom prst="rect">
            <a:avLst/>
          </a:prstGeom>
          <a:noFill/>
          <a:ln w="12700">
            <a:noFill/>
          </a:ln>
        </p:spPr>
        <p:txBody>
          <a:bodyPr wrap="none" rtlCol="0">
            <a:noAutofit/>
          </a:bodyPr>
          <a:lstStyle/>
          <a:p>
            <a:pPr algn="ctr" defTabSz="913841">
              <a:defRPr/>
            </a:pPr>
            <a:r>
              <a:rPr lang="en-US" sz="1400" b="1">
                <a:solidFill>
                  <a:srgbClr val="2F2F2F"/>
                </a:solidFill>
                <a:latin typeface="Segoe UI"/>
              </a:rPr>
              <a:t>Teams Notification</a:t>
            </a:r>
          </a:p>
        </p:txBody>
      </p:sp>
      <p:sp>
        <p:nvSpPr>
          <p:cNvPr id="11" name="TextBox 10">
            <a:extLst>
              <a:ext uri="{FF2B5EF4-FFF2-40B4-BE49-F238E27FC236}">
                <a16:creationId xmlns:a16="http://schemas.microsoft.com/office/drawing/2014/main" id="{517DA48C-FFFE-4B42-97FF-BB83B53F57A1}"/>
              </a:ext>
            </a:extLst>
          </p:cNvPr>
          <p:cNvSpPr txBox="1"/>
          <p:nvPr/>
        </p:nvSpPr>
        <p:spPr>
          <a:xfrm>
            <a:off x="8359270" y="1378468"/>
            <a:ext cx="2740687" cy="305742"/>
          </a:xfrm>
          <a:prstGeom prst="rect">
            <a:avLst/>
          </a:prstGeom>
          <a:noFill/>
          <a:ln w="12700">
            <a:noFill/>
          </a:ln>
        </p:spPr>
        <p:txBody>
          <a:bodyPr wrap="none" rtlCol="0">
            <a:noAutofit/>
          </a:bodyPr>
          <a:lstStyle/>
          <a:p>
            <a:pPr algn="ctr" defTabSz="913841">
              <a:defRPr/>
            </a:pPr>
            <a:r>
              <a:rPr lang="en-US" sz="1400" b="1">
                <a:solidFill>
                  <a:srgbClr val="2F2F2F"/>
                </a:solidFill>
                <a:latin typeface="Segoe UI"/>
              </a:rPr>
              <a:t>Skype for Business upgraded to Teams</a:t>
            </a:r>
          </a:p>
        </p:txBody>
      </p:sp>
      <p:sp>
        <p:nvSpPr>
          <p:cNvPr id="17" name="TextBox 16">
            <a:extLst>
              <a:ext uri="{FF2B5EF4-FFF2-40B4-BE49-F238E27FC236}">
                <a16:creationId xmlns:a16="http://schemas.microsoft.com/office/drawing/2014/main" id="{21E7207C-2224-43DE-8925-EDD2AD56D471}"/>
              </a:ext>
            </a:extLst>
          </p:cNvPr>
          <p:cNvSpPr txBox="1"/>
          <p:nvPr/>
        </p:nvSpPr>
        <p:spPr>
          <a:xfrm>
            <a:off x="8052234" y="5452344"/>
            <a:ext cx="3562314" cy="830644"/>
          </a:xfrm>
          <a:prstGeom prst="rect">
            <a:avLst/>
          </a:prstGeom>
          <a:noFill/>
          <a:ln w="12700">
            <a:noFill/>
          </a:ln>
        </p:spPr>
        <p:txBody>
          <a:bodyPr wrap="square" rtlCol="0">
            <a:noAutofit/>
          </a:bodyPr>
          <a:lstStyle/>
          <a:p>
            <a:pPr algn="ctr" defTabSz="913841">
              <a:defRPr/>
            </a:pPr>
            <a:r>
              <a:rPr lang="en-US" sz="1200">
                <a:solidFill>
                  <a:srgbClr val="2F2F2F"/>
                </a:solidFill>
                <a:latin typeface="Segoe UI"/>
              </a:rPr>
              <a:t>Skype for Business Outlook Meeting add-in is removed and Skype for Business integrations with Office are disabled. Current Outlook Contact Card now maps to Teams</a:t>
            </a:r>
          </a:p>
        </p:txBody>
      </p:sp>
      <p:sp>
        <p:nvSpPr>
          <p:cNvPr id="18" name="TextBox 17">
            <a:extLst>
              <a:ext uri="{FF2B5EF4-FFF2-40B4-BE49-F238E27FC236}">
                <a16:creationId xmlns:a16="http://schemas.microsoft.com/office/drawing/2014/main" id="{B5BB9527-6EED-4BCD-8CBF-57F03BB50879}"/>
              </a:ext>
            </a:extLst>
          </p:cNvPr>
          <p:cNvSpPr txBox="1"/>
          <p:nvPr/>
        </p:nvSpPr>
        <p:spPr>
          <a:xfrm>
            <a:off x="1035891" y="1378468"/>
            <a:ext cx="2742034" cy="305742"/>
          </a:xfrm>
          <a:prstGeom prst="rect">
            <a:avLst/>
          </a:prstGeom>
          <a:noFill/>
          <a:ln w="12700">
            <a:noFill/>
          </a:ln>
        </p:spPr>
        <p:txBody>
          <a:bodyPr wrap="none" rtlCol="0">
            <a:noAutofit/>
          </a:bodyPr>
          <a:lstStyle/>
          <a:p>
            <a:pPr algn="ctr" defTabSz="913841">
              <a:defRPr/>
            </a:pPr>
            <a:r>
              <a:rPr lang="en-US" sz="1400" b="1">
                <a:solidFill>
                  <a:srgbClr val="2F2F2F"/>
                </a:solidFill>
                <a:latin typeface="Segoe UI"/>
              </a:rPr>
              <a:t>No upgrade</a:t>
            </a:r>
          </a:p>
        </p:txBody>
      </p:sp>
      <p:sp>
        <p:nvSpPr>
          <p:cNvPr id="19" name="TextBox 18">
            <a:extLst>
              <a:ext uri="{FF2B5EF4-FFF2-40B4-BE49-F238E27FC236}">
                <a16:creationId xmlns:a16="http://schemas.microsoft.com/office/drawing/2014/main" id="{CBDB07AF-AD04-4598-82DE-2EBED5368847}"/>
              </a:ext>
            </a:extLst>
          </p:cNvPr>
          <p:cNvSpPr txBox="1"/>
          <p:nvPr/>
        </p:nvSpPr>
        <p:spPr>
          <a:xfrm>
            <a:off x="1259538" y="4912613"/>
            <a:ext cx="2362877" cy="836876"/>
          </a:xfrm>
          <a:prstGeom prst="rect">
            <a:avLst/>
          </a:prstGeom>
          <a:noFill/>
          <a:ln w="12700">
            <a:noFill/>
          </a:ln>
        </p:spPr>
        <p:txBody>
          <a:bodyPr wrap="square" rtlCol="0">
            <a:noAutofit/>
          </a:bodyPr>
          <a:lstStyle/>
          <a:p>
            <a:pPr algn="ctr" defTabSz="913841">
              <a:defRPr/>
            </a:pPr>
            <a:r>
              <a:rPr lang="en-US" sz="1200">
                <a:solidFill>
                  <a:srgbClr val="2F2F2F"/>
                </a:solidFill>
                <a:latin typeface="Segoe UI"/>
              </a:rPr>
              <a:t>Skype for Business client remains the same</a:t>
            </a:r>
          </a:p>
        </p:txBody>
      </p:sp>
      <p:pic>
        <p:nvPicPr>
          <p:cNvPr id="14" name="Picture 13" descr="A screenshot of a cell phone&#10;&#10;Description generated with very high confidence">
            <a:extLst>
              <a:ext uri="{FF2B5EF4-FFF2-40B4-BE49-F238E27FC236}">
                <a16:creationId xmlns:a16="http://schemas.microsoft.com/office/drawing/2014/main" id="{AF109092-8315-4BE0-A112-4DD899A18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93" y="1877053"/>
            <a:ext cx="2810170" cy="2813680"/>
          </a:xfrm>
          <a:prstGeom prst="rect">
            <a:avLst/>
          </a:prstGeom>
        </p:spPr>
      </p:pic>
      <p:pic>
        <p:nvPicPr>
          <p:cNvPr id="4" name="Picture 3" descr="A screenshot of a cell phone&#10;&#10;Description generated with very high confidence">
            <a:extLst>
              <a:ext uri="{FF2B5EF4-FFF2-40B4-BE49-F238E27FC236}">
                <a16:creationId xmlns:a16="http://schemas.microsoft.com/office/drawing/2014/main" id="{B9D016E2-D36B-4688-8BC7-F81C8A9F4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529" y="1877052"/>
            <a:ext cx="2810170" cy="2799647"/>
          </a:xfrm>
          <a:prstGeom prst="rect">
            <a:avLst/>
          </a:prstGeom>
        </p:spPr>
      </p:pic>
      <p:pic>
        <p:nvPicPr>
          <p:cNvPr id="3" name="Picture 2">
            <a:extLst>
              <a:ext uri="{FF2B5EF4-FFF2-40B4-BE49-F238E27FC236}">
                <a16:creationId xmlns:a16="http://schemas.microsoft.com/office/drawing/2014/main" id="{0D330662-9292-4F19-851C-45803F126DE0}"/>
              </a:ext>
            </a:extLst>
          </p:cNvPr>
          <p:cNvPicPr>
            <a:picLocks noChangeAspect="1"/>
          </p:cNvPicPr>
          <p:nvPr/>
        </p:nvPicPr>
        <p:blipFill>
          <a:blip r:embed="rId5"/>
          <a:stretch>
            <a:fillRect/>
          </a:stretch>
        </p:blipFill>
        <p:spPr>
          <a:xfrm>
            <a:off x="7594746" y="1877052"/>
            <a:ext cx="4269731" cy="3532889"/>
          </a:xfrm>
          <a:prstGeom prst="rect">
            <a:avLst/>
          </a:prstGeom>
        </p:spPr>
      </p:pic>
    </p:spTree>
    <p:extLst>
      <p:ext uri="{BB962C8B-B14F-4D97-AF65-F5344CB8AC3E}">
        <p14:creationId xmlns:p14="http://schemas.microsoft.com/office/powerpoint/2010/main" val="158680959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E684-B5F3-44AF-8F6D-53574ED58348}"/>
              </a:ext>
            </a:extLst>
          </p:cNvPr>
          <p:cNvSpPr>
            <a:spLocks noGrp="1"/>
          </p:cNvSpPr>
          <p:nvPr>
            <p:ph type="title"/>
          </p:nvPr>
        </p:nvSpPr>
        <p:spPr>
          <a:xfrm>
            <a:off x="271719" y="290850"/>
            <a:ext cx="11650882" cy="807424"/>
          </a:xfrm>
        </p:spPr>
        <p:txBody>
          <a:bodyPr/>
          <a:lstStyle/>
          <a:p>
            <a:pPr algn="l"/>
            <a:r>
              <a:rPr lang="en-US"/>
              <a:t>Windows Desktop: Teams Only experience</a:t>
            </a:r>
          </a:p>
        </p:txBody>
      </p:sp>
      <p:sp>
        <p:nvSpPr>
          <p:cNvPr id="11" name="TextBox 10">
            <a:extLst>
              <a:ext uri="{FF2B5EF4-FFF2-40B4-BE49-F238E27FC236}">
                <a16:creationId xmlns:a16="http://schemas.microsoft.com/office/drawing/2014/main" id="{517DA48C-FFFE-4B42-97FF-BB83B53F57A1}"/>
              </a:ext>
            </a:extLst>
          </p:cNvPr>
          <p:cNvSpPr txBox="1"/>
          <p:nvPr/>
        </p:nvSpPr>
        <p:spPr>
          <a:xfrm>
            <a:off x="4784970" y="1537619"/>
            <a:ext cx="2740687" cy="305742"/>
          </a:xfrm>
          <a:prstGeom prst="rect">
            <a:avLst/>
          </a:prstGeom>
          <a:noFill/>
          <a:ln w="12700">
            <a:noFill/>
          </a:ln>
        </p:spPr>
        <p:txBody>
          <a:bodyPr wrap="none" rtlCol="0">
            <a:noAutofit/>
          </a:bodyPr>
          <a:lstStyle/>
          <a:p>
            <a:pPr algn="ctr" defTabSz="913841">
              <a:defRPr/>
            </a:pPr>
            <a:r>
              <a:rPr lang="en-US" sz="1400" b="1">
                <a:solidFill>
                  <a:srgbClr val="2F2F2F"/>
                </a:solidFill>
                <a:latin typeface="Segoe UI"/>
              </a:rPr>
              <a:t>Meetings</a:t>
            </a:r>
          </a:p>
        </p:txBody>
      </p:sp>
      <p:sp>
        <p:nvSpPr>
          <p:cNvPr id="6" name="Text Placeholder 5">
            <a:extLst>
              <a:ext uri="{FF2B5EF4-FFF2-40B4-BE49-F238E27FC236}">
                <a16:creationId xmlns:a16="http://schemas.microsoft.com/office/drawing/2014/main" id="{82A73DE7-9563-419F-ABB4-25AE38FE7D0F}"/>
              </a:ext>
            </a:extLst>
          </p:cNvPr>
          <p:cNvSpPr>
            <a:spLocks noGrp="1"/>
          </p:cNvSpPr>
          <p:nvPr>
            <p:ph type="body" sz="quarter" idx="11"/>
          </p:nvPr>
        </p:nvSpPr>
        <p:spPr>
          <a:xfrm>
            <a:off x="269245" y="1075518"/>
            <a:ext cx="11655078" cy="369279"/>
          </a:xfrm>
        </p:spPr>
        <p:txBody>
          <a:bodyPr/>
          <a:lstStyle/>
          <a:p>
            <a:r>
              <a:rPr lang="en-US"/>
              <a:t>Meetings-Only App (Nov C2R)</a:t>
            </a:r>
          </a:p>
        </p:txBody>
      </p:sp>
      <p:sp>
        <p:nvSpPr>
          <p:cNvPr id="20" name="TextBox 19">
            <a:extLst>
              <a:ext uri="{FF2B5EF4-FFF2-40B4-BE49-F238E27FC236}">
                <a16:creationId xmlns:a16="http://schemas.microsoft.com/office/drawing/2014/main" id="{1EF21C42-CFDD-40DC-9BF8-3EDA03E17C34}"/>
              </a:ext>
            </a:extLst>
          </p:cNvPr>
          <p:cNvSpPr txBox="1"/>
          <p:nvPr/>
        </p:nvSpPr>
        <p:spPr>
          <a:xfrm>
            <a:off x="8464276" y="1543358"/>
            <a:ext cx="2740687" cy="305742"/>
          </a:xfrm>
          <a:prstGeom prst="rect">
            <a:avLst/>
          </a:prstGeom>
          <a:noFill/>
          <a:ln w="12700">
            <a:noFill/>
          </a:ln>
        </p:spPr>
        <p:txBody>
          <a:bodyPr wrap="none" rtlCol="0">
            <a:noAutofit/>
          </a:bodyPr>
          <a:lstStyle/>
          <a:p>
            <a:pPr algn="ctr" defTabSz="913841">
              <a:defRPr/>
            </a:pPr>
            <a:r>
              <a:rPr lang="en-US" sz="1400" b="1">
                <a:solidFill>
                  <a:srgbClr val="2F2F2F"/>
                </a:solidFill>
                <a:latin typeface="Segoe UI"/>
              </a:rPr>
              <a:t>Meeting Chat</a:t>
            </a:r>
          </a:p>
        </p:txBody>
      </p:sp>
      <p:sp>
        <p:nvSpPr>
          <p:cNvPr id="21" name="TextBox 20">
            <a:extLst>
              <a:ext uri="{FF2B5EF4-FFF2-40B4-BE49-F238E27FC236}">
                <a16:creationId xmlns:a16="http://schemas.microsoft.com/office/drawing/2014/main" id="{98E799D0-50E3-4934-B9C3-9686FB80DCF3}"/>
              </a:ext>
            </a:extLst>
          </p:cNvPr>
          <p:cNvSpPr txBox="1"/>
          <p:nvPr/>
        </p:nvSpPr>
        <p:spPr>
          <a:xfrm>
            <a:off x="980812" y="1543470"/>
            <a:ext cx="2740687" cy="305742"/>
          </a:xfrm>
          <a:prstGeom prst="rect">
            <a:avLst/>
          </a:prstGeom>
          <a:noFill/>
          <a:ln w="12700">
            <a:noFill/>
          </a:ln>
        </p:spPr>
        <p:txBody>
          <a:bodyPr wrap="none" rtlCol="0">
            <a:noAutofit/>
          </a:bodyPr>
          <a:lstStyle/>
          <a:p>
            <a:pPr algn="ctr" defTabSz="913841">
              <a:defRPr/>
            </a:pPr>
            <a:r>
              <a:rPr lang="en-US" sz="1400" b="1">
                <a:solidFill>
                  <a:srgbClr val="2F2F2F"/>
                </a:solidFill>
                <a:latin typeface="Segoe UI"/>
              </a:rPr>
              <a:t>Teams Only</a:t>
            </a:r>
          </a:p>
        </p:txBody>
      </p:sp>
      <p:pic>
        <p:nvPicPr>
          <p:cNvPr id="12" name="Picture 11">
            <a:extLst>
              <a:ext uri="{FF2B5EF4-FFF2-40B4-BE49-F238E27FC236}">
                <a16:creationId xmlns:a16="http://schemas.microsoft.com/office/drawing/2014/main" id="{5F5A8E35-6700-4D1B-9055-488F6E4A7FA0}"/>
              </a:ext>
            </a:extLst>
          </p:cNvPr>
          <p:cNvPicPr>
            <a:picLocks noChangeAspect="1"/>
          </p:cNvPicPr>
          <p:nvPr/>
        </p:nvPicPr>
        <p:blipFill>
          <a:blip r:embed="rId2"/>
          <a:stretch>
            <a:fillRect/>
          </a:stretch>
        </p:blipFill>
        <p:spPr>
          <a:xfrm>
            <a:off x="227318" y="2341555"/>
            <a:ext cx="4189442" cy="3466456"/>
          </a:xfrm>
          <a:prstGeom prst="rect">
            <a:avLst/>
          </a:prstGeom>
        </p:spPr>
      </p:pic>
      <p:pic>
        <p:nvPicPr>
          <p:cNvPr id="3" name="Picture 2">
            <a:extLst>
              <a:ext uri="{FF2B5EF4-FFF2-40B4-BE49-F238E27FC236}">
                <a16:creationId xmlns:a16="http://schemas.microsoft.com/office/drawing/2014/main" id="{99D09A24-4432-4BBF-9163-0C0865B6697D}"/>
              </a:ext>
            </a:extLst>
          </p:cNvPr>
          <p:cNvPicPr>
            <a:picLocks noChangeAspect="1"/>
          </p:cNvPicPr>
          <p:nvPr/>
        </p:nvPicPr>
        <p:blipFill>
          <a:blip r:embed="rId3"/>
          <a:stretch>
            <a:fillRect/>
          </a:stretch>
        </p:blipFill>
        <p:spPr>
          <a:xfrm>
            <a:off x="4665212" y="1992765"/>
            <a:ext cx="3220936" cy="4786130"/>
          </a:xfrm>
          <a:prstGeom prst="rect">
            <a:avLst/>
          </a:prstGeom>
          <a:ln>
            <a:solidFill>
              <a:schemeClr val="accent6"/>
            </a:solidFill>
          </a:ln>
        </p:spPr>
      </p:pic>
      <p:pic>
        <p:nvPicPr>
          <p:cNvPr id="4" name="Picture 3">
            <a:extLst>
              <a:ext uri="{FF2B5EF4-FFF2-40B4-BE49-F238E27FC236}">
                <a16:creationId xmlns:a16="http://schemas.microsoft.com/office/drawing/2014/main" id="{5D17B52A-EDBA-4421-8BE4-8ECE9D5547D9}"/>
              </a:ext>
            </a:extLst>
          </p:cNvPr>
          <p:cNvPicPr>
            <a:picLocks noChangeAspect="1"/>
          </p:cNvPicPr>
          <p:nvPr/>
        </p:nvPicPr>
        <p:blipFill>
          <a:blip r:embed="rId4"/>
          <a:stretch>
            <a:fillRect/>
          </a:stretch>
        </p:blipFill>
        <p:spPr>
          <a:xfrm>
            <a:off x="8224150" y="1992765"/>
            <a:ext cx="3220937" cy="4786130"/>
          </a:xfrm>
          <a:prstGeom prst="rect">
            <a:avLst/>
          </a:prstGeom>
          <a:ln>
            <a:solidFill>
              <a:schemeClr val="accent6"/>
            </a:solidFill>
          </a:ln>
        </p:spPr>
      </p:pic>
    </p:spTree>
    <p:extLst>
      <p:ext uri="{BB962C8B-B14F-4D97-AF65-F5344CB8AC3E}">
        <p14:creationId xmlns:p14="http://schemas.microsoft.com/office/powerpoint/2010/main" val="329232551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E684-B5F3-44AF-8F6D-53574ED58348}"/>
              </a:ext>
            </a:extLst>
          </p:cNvPr>
          <p:cNvSpPr>
            <a:spLocks noGrp="1"/>
          </p:cNvSpPr>
          <p:nvPr>
            <p:ph type="title"/>
          </p:nvPr>
        </p:nvSpPr>
        <p:spPr>
          <a:xfrm>
            <a:off x="271719" y="290850"/>
            <a:ext cx="11650882" cy="807424"/>
          </a:xfrm>
        </p:spPr>
        <p:txBody>
          <a:bodyPr/>
          <a:lstStyle/>
          <a:p>
            <a:pPr algn="l"/>
            <a:r>
              <a:rPr lang="en-US"/>
              <a:t>Skype for Business on Mac: Teams Only experience</a:t>
            </a:r>
          </a:p>
        </p:txBody>
      </p:sp>
      <p:sp>
        <p:nvSpPr>
          <p:cNvPr id="11" name="TextBox 10">
            <a:extLst>
              <a:ext uri="{FF2B5EF4-FFF2-40B4-BE49-F238E27FC236}">
                <a16:creationId xmlns:a16="http://schemas.microsoft.com/office/drawing/2014/main" id="{517DA48C-FFFE-4B42-97FF-BB83B53F57A1}"/>
              </a:ext>
            </a:extLst>
          </p:cNvPr>
          <p:cNvSpPr txBox="1"/>
          <p:nvPr/>
        </p:nvSpPr>
        <p:spPr>
          <a:xfrm>
            <a:off x="4140665" y="1687023"/>
            <a:ext cx="2740687" cy="305742"/>
          </a:xfrm>
          <a:prstGeom prst="rect">
            <a:avLst/>
          </a:prstGeom>
          <a:noFill/>
          <a:ln w="12700">
            <a:noFill/>
          </a:ln>
        </p:spPr>
        <p:txBody>
          <a:bodyPr wrap="none" rtlCol="0">
            <a:noAutofit/>
          </a:bodyPr>
          <a:lstStyle/>
          <a:p>
            <a:pPr algn="ctr" defTabSz="913841">
              <a:defRPr/>
            </a:pPr>
            <a:r>
              <a:rPr lang="en-US" sz="1400" b="1">
                <a:solidFill>
                  <a:srgbClr val="2F2F2F"/>
                </a:solidFill>
                <a:latin typeface="Segoe UI"/>
              </a:rPr>
              <a:t>Meetings</a:t>
            </a:r>
          </a:p>
        </p:txBody>
      </p:sp>
      <p:sp>
        <p:nvSpPr>
          <p:cNvPr id="6" name="Text Placeholder 5">
            <a:extLst>
              <a:ext uri="{FF2B5EF4-FFF2-40B4-BE49-F238E27FC236}">
                <a16:creationId xmlns:a16="http://schemas.microsoft.com/office/drawing/2014/main" id="{82A73DE7-9563-419F-ABB4-25AE38FE7D0F}"/>
              </a:ext>
            </a:extLst>
          </p:cNvPr>
          <p:cNvSpPr>
            <a:spLocks noGrp="1"/>
          </p:cNvSpPr>
          <p:nvPr>
            <p:ph type="body" sz="quarter" idx="11"/>
          </p:nvPr>
        </p:nvSpPr>
        <p:spPr>
          <a:xfrm>
            <a:off x="269245" y="1075518"/>
            <a:ext cx="11655078" cy="369279"/>
          </a:xfrm>
        </p:spPr>
        <p:txBody>
          <a:bodyPr/>
          <a:lstStyle/>
          <a:p>
            <a:r>
              <a:rPr lang="en-US"/>
              <a:t>Meetings-Only App (16.21+)</a:t>
            </a:r>
          </a:p>
        </p:txBody>
      </p:sp>
      <p:sp>
        <p:nvSpPr>
          <p:cNvPr id="20" name="TextBox 19">
            <a:extLst>
              <a:ext uri="{FF2B5EF4-FFF2-40B4-BE49-F238E27FC236}">
                <a16:creationId xmlns:a16="http://schemas.microsoft.com/office/drawing/2014/main" id="{1EF21C42-CFDD-40DC-9BF8-3EDA03E17C34}"/>
              </a:ext>
            </a:extLst>
          </p:cNvPr>
          <p:cNvSpPr txBox="1"/>
          <p:nvPr/>
        </p:nvSpPr>
        <p:spPr>
          <a:xfrm>
            <a:off x="8464276" y="1692762"/>
            <a:ext cx="2740687" cy="305742"/>
          </a:xfrm>
          <a:prstGeom prst="rect">
            <a:avLst/>
          </a:prstGeom>
          <a:noFill/>
          <a:ln w="12700">
            <a:noFill/>
          </a:ln>
        </p:spPr>
        <p:txBody>
          <a:bodyPr wrap="none" rtlCol="0">
            <a:noAutofit/>
          </a:bodyPr>
          <a:lstStyle/>
          <a:p>
            <a:pPr algn="ctr" defTabSz="913841">
              <a:defRPr/>
            </a:pPr>
            <a:r>
              <a:rPr lang="en-US" sz="1400" b="1">
                <a:solidFill>
                  <a:srgbClr val="2F2F2F"/>
                </a:solidFill>
                <a:latin typeface="Segoe UI"/>
              </a:rPr>
              <a:t>Meeting Chat</a:t>
            </a:r>
          </a:p>
        </p:txBody>
      </p:sp>
      <p:sp>
        <p:nvSpPr>
          <p:cNvPr id="21" name="TextBox 20">
            <a:extLst>
              <a:ext uri="{FF2B5EF4-FFF2-40B4-BE49-F238E27FC236}">
                <a16:creationId xmlns:a16="http://schemas.microsoft.com/office/drawing/2014/main" id="{98E799D0-50E3-4934-B9C3-9686FB80DCF3}"/>
              </a:ext>
            </a:extLst>
          </p:cNvPr>
          <p:cNvSpPr txBox="1"/>
          <p:nvPr/>
        </p:nvSpPr>
        <p:spPr>
          <a:xfrm>
            <a:off x="467236" y="1692875"/>
            <a:ext cx="2740687" cy="305742"/>
          </a:xfrm>
          <a:prstGeom prst="rect">
            <a:avLst/>
          </a:prstGeom>
          <a:noFill/>
          <a:ln w="12700">
            <a:noFill/>
          </a:ln>
        </p:spPr>
        <p:txBody>
          <a:bodyPr wrap="none" rtlCol="0">
            <a:noAutofit/>
          </a:bodyPr>
          <a:lstStyle/>
          <a:p>
            <a:pPr algn="ctr" defTabSz="913841">
              <a:defRPr/>
            </a:pPr>
            <a:r>
              <a:rPr lang="en-US" sz="1400" b="1">
                <a:solidFill>
                  <a:srgbClr val="2F2F2F"/>
                </a:solidFill>
                <a:latin typeface="Segoe UI"/>
              </a:rPr>
              <a:t>Teams Only</a:t>
            </a:r>
          </a:p>
        </p:txBody>
      </p:sp>
      <p:pic>
        <p:nvPicPr>
          <p:cNvPr id="10" name="Picture 9" descr="A screenshot of a cell phone&#10;&#10;Description generated with very high confidence">
            <a:extLst>
              <a:ext uri="{FF2B5EF4-FFF2-40B4-BE49-F238E27FC236}">
                <a16:creationId xmlns:a16="http://schemas.microsoft.com/office/drawing/2014/main" id="{91359584-3262-4159-9DCC-89291342087F}"/>
              </a:ext>
            </a:extLst>
          </p:cNvPr>
          <p:cNvPicPr>
            <a:picLocks noChangeAspect="1"/>
          </p:cNvPicPr>
          <p:nvPr/>
        </p:nvPicPr>
        <p:blipFill>
          <a:blip r:embed="rId2"/>
          <a:stretch>
            <a:fillRect/>
          </a:stretch>
        </p:blipFill>
        <p:spPr>
          <a:xfrm>
            <a:off x="292585" y="2341554"/>
            <a:ext cx="3089987" cy="2969882"/>
          </a:xfrm>
          <a:prstGeom prst="rect">
            <a:avLst/>
          </a:prstGeom>
          <a:ln>
            <a:solidFill>
              <a:schemeClr val="accent3"/>
            </a:solidFill>
          </a:ln>
        </p:spPr>
      </p:pic>
      <p:pic>
        <p:nvPicPr>
          <p:cNvPr id="13" name="Picture 12" descr="A screenshot of a cell phone&#10;&#10;Description generated with very high confidence">
            <a:extLst>
              <a:ext uri="{FF2B5EF4-FFF2-40B4-BE49-F238E27FC236}">
                <a16:creationId xmlns:a16="http://schemas.microsoft.com/office/drawing/2014/main" id="{AB0F0168-710A-48E9-AFD7-03DA3EEAEF47}"/>
              </a:ext>
            </a:extLst>
          </p:cNvPr>
          <p:cNvPicPr>
            <a:picLocks noChangeAspect="1"/>
          </p:cNvPicPr>
          <p:nvPr/>
        </p:nvPicPr>
        <p:blipFill>
          <a:blip r:embed="rId3"/>
          <a:stretch>
            <a:fillRect/>
          </a:stretch>
        </p:blipFill>
        <p:spPr>
          <a:xfrm>
            <a:off x="3483921" y="2341555"/>
            <a:ext cx="4054172" cy="3896590"/>
          </a:xfrm>
          <a:prstGeom prst="rect">
            <a:avLst/>
          </a:prstGeom>
          <a:ln>
            <a:solidFill>
              <a:srgbClr val="0070C0"/>
            </a:solidFill>
          </a:ln>
        </p:spPr>
      </p:pic>
      <p:pic>
        <p:nvPicPr>
          <p:cNvPr id="15" name="Picture 14" descr="A screenshot of a cell phone&#10;&#10;Description generated with very high confidence">
            <a:extLst>
              <a:ext uri="{FF2B5EF4-FFF2-40B4-BE49-F238E27FC236}">
                <a16:creationId xmlns:a16="http://schemas.microsoft.com/office/drawing/2014/main" id="{67B3AB37-4BCF-485F-945E-D75F851C2728}"/>
              </a:ext>
            </a:extLst>
          </p:cNvPr>
          <p:cNvPicPr>
            <a:picLocks noChangeAspect="1"/>
          </p:cNvPicPr>
          <p:nvPr/>
        </p:nvPicPr>
        <p:blipFill>
          <a:blip r:embed="rId4"/>
          <a:stretch>
            <a:fillRect/>
          </a:stretch>
        </p:blipFill>
        <p:spPr>
          <a:xfrm>
            <a:off x="7640590" y="2341555"/>
            <a:ext cx="4388061" cy="3644435"/>
          </a:xfrm>
          <a:prstGeom prst="rect">
            <a:avLst/>
          </a:prstGeom>
          <a:ln>
            <a:solidFill>
              <a:srgbClr val="0070C0"/>
            </a:solidFill>
          </a:ln>
        </p:spPr>
      </p:pic>
    </p:spTree>
    <p:extLst>
      <p:ext uri="{BB962C8B-B14F-4D97-AF65-F5344CB8AC3E}">
        <p14:creationId xmlns:p14="http://schemas.microsoft.com/office/powerpoint/2010/main" val="332369938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B861-BF2D-4BBE-BDC7-960EF7094F4B}"/>
              </a:ext>
            </a:extLst>
          </p:cNvPr>
          <p:cNvSpPr>
            <a:spLocks noGrp="1"/>
          </p:cNvSpPr>
          <p:nvPr>
            <p:ph type="title"/>
          </p:nvPr>
        </p:nvSpPr>
        <p:spPr/>
        <p:txBody>
          <a:bodyPr/>
          <a:lstStyle/>
          <a:p>
            <a:r>
              <a:rPr lang="en-US"/>
              <a:t>Skype for Business Meeting join experience: from Teams</a:t>
            </a:r>
          </a:p>
        </p:txBody>
      </p:sp>
      <p:pic>
        <p:nvPicPr>
          <p:cNvPr id="5" name="Picture 4">
            <a:extLst>
              <a:ext uri="{FF2B5EF4-FFF2-40B4-BE49-F238E27FC236}">
                <a16:creationId xmlns:a16="http://schemas.microsoft.com/office/drawing/2014/main" id="{61034724-FC80-454C-AC0C-2CD544BFC1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6541" y="880769"/>
            <a:ext cx="6264611" cy="3523844"/>
          </a:xfrm>
          <a:prstGeom prst="rect">
            <a:avLst/>
          </a:prstGeom>
        </p:spPr>
      </p:pic>
      <p:pic>
        <p:nvPicPr>
          <p:cNvPr id="7" name="Picture 6">
            <a:extLst>
              <a:ext uri="{FF2B5EF4-FFF2-40B4-BE49-F238E27FC236}">
                <a16:creationId xmlns:a16="http://schemas.microsoft.com/office/drawing/2014/main" id="{0AD12E7B-2B6A-4ABC-BB8F-E06FD2006583}"/>
              </a:ext>
            </a:extLst>
          </p:cNvPr>
          <p:cNvPicPr>
            <a:picLocks noChangeAspect="1"/>
          </p:cNvPicPr>
          <p:nvPr/>
        </p:nvPicPr>
        <p:blipFill>
          <a:blip r:embed="rId3"/>
          <a:stretch>
            <a:fillRect/>
          </a:stretch>
        </p:blipFill>
        <p:spPr>
          <a:xfrm>
            <a:off x="6698475" y="3812661"/>
            <a:ext cx="2779110" cy="2354902"/>
          </a:xfrm>
          <a:prstGeom prst="rect">
            <a:avLst/>
          </a:prstGeom>
          <a:ln>
            <a:solidFill>
              <a:schemeClr val="accent6"/>
            </a:solidFill>
          </a:ln>
        </p:spPr>
      </p:pic>
      <p:cxnSp>
        <p:nvCxnSpPr>
          <p:cNvPr id="18" name="Straight Arrow Connector 17">
            <a:extLst>
              <a:ext uri="{FF2B5EF4-FFF2-40B4-BE49-F238E27FC236}">
                <a16:creationId xmlns:a16="http://schemas.microsoft.com/office/drawing/2014/main" id="{D46F36A2-3F00-41C7-95B2-A047BA63D193}"/>
              </a:ext>
            </a:extLst>
          </p:cNvPr>
          <p:cNvCxnSpPr>
            <a:cxnSpLocks/>
          </p:cNvCxnSpPr>
          <p:nvPr/>
        </p:nvCxnSpPr>
        <p:spPr>
          <a:xfrm>
            <a:off x="4651562" y="2786660"/>
            <a:ext cx="2001968" cy="0"/>
          </a:xfrm>
          <a:prstGeom prst="straightConnector1">
            <a:avLst/>
          </a:prstGeom>
          <a:ln w="12700">
            <a:solidFill>
              <a:srgbClr val="D83B0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AFA76C7-D451-4772-AFE0-8288C9610061}"/>
              </a:ext>
            </a:extLst>
          </p:cNvPr>
          <p:cNvCxnSpPr>
            <a:cxnSpLocks/>
          </p:cNvCxnSpPr>
          <p:nvPr/>
        </p:nvCxnSpPr>
        <p:spPr>
          <a:xfrm>
            <a:off x="4624495" y="4625232"/>
            <a:ext cx="2001968" cy="0"/>
          </a:xfrm>
          <a:prstGeom prst="straightConnector1">
            <a:avLst/>
          </a:prstGeom>
          <a:ln w="127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30851A-05D0-432E-AC13-1E7C0BCB41DA}"/>
              </a:ext>
            </a:extLst>
          </p:cNvPr>
          <p:cNvSpPr txBox="1"/>
          <p:nvPr/>
        </p:nvSpPr>
        <p:spPr>
          <a:xfrm>
            <a:off x="4622873" y="2857552"/>
            <a:ext cx="1827118" cy="830248"/>
          </a:xfrm>
          <a:prstGeom prst="rect">
            <a:avLst/>
          </a:prstGeom>
          <a:noFill/>
        </p:spPr>
        <p:txBody>
          <a:bodyPr wrap="square" rtlCol="0">
            <a:spAutoFit/>
          </a:bodyPr>
          <a:lstStyle/>
          <a:p>
            <a:pPr defTabSz="914016">
              <a:defRPr/>
            </a:pPr>
            <a:r>
              <a:rPr lang="en-US" sz="1174" b="1">
                <a:solidFill>
                  <a:srgbClr val="D83B01"/>
                </a:solidFill>
                <a:latin typeface="Segoe UI Light" charset="0"/>
                <a:ea typeface="Segoe UI Light" charset="0"/>
                <a:cs typeface="Segoe UI Light" charset="0"/>
              </a:rPr>
              <a:t>Native limited client</a:t>
            </a:r>
            <a:r>
              <a:rPr lang="en-US" sz="1174" b="1">
                <a:solidFill>
                  <a:srgbClr val="00B050"/>
                </a:solidFill>
                <a:latin typeface="Segoe UI Light" charset="0"/>
                <a:ea typeface="Segoe UI Light" charset="0"/>
                <a:cs typeface="Segoe UI Light" charset="0"/>
              </a:rPr>
              <a:t>: </a:t>
            </a:r>
            <a:r>
              <a:rPr lang="en-US" sz="1174">
                <a:solidFill>
                  <a:srgbClr val="353535"/>
                </a:solidFill>
                <a:latin typeface="Segoe UI Light" charset="0"/>
                <a:ea typeface="Segoe UI Light" charset="0"/>
                <a:cs typeface="Segoe UI Light" charset="0"/>
              </a:rPr>
              <a:t>Skype for Business client launched with meetings only functionality</a:t>
            </a:r>
          </a:p>
        </p:txBody>
      </p:sp>
      <p:sp>
        <p:nvSpPr>
          <p:cNvPr id="20" name="TextBox 19">
            <a:extLst>
              <a:ext uri="{FF2B5EF4-FFF2-40B4-BE49-F238E27FC236}">
                <a16:creationId xmlns:a16="http://schemas.microsoft.com/office/drawing/2014/main" id="{4E32FF79-EA3C-4A12-BB5A-D2CEC0ABC839}"/>
              </a:ext>
            </a:extLst>
          </p:cNvPr>
          <p:cNvSpPr txBox="1"/>
          <p:nvPr/>
        </p:nvSpPr>
        <p:spPr>
          <a:xfrm>
            <a:off x="4622874" y="4708898"/>
            <a:ext cx="1895289" cy="830248"/>
          </a:xfrm>
          <a:prstGeom prst="rect">
            <a:avLst/>
          </a:prstGeom>
          <a:noFill/>
        </p:spPr>
        <p:txBody>
          <a:bodyPr wrap="square" rtlCol="0">
            <a:spAutoFit/>
          </a:bodyPr>
          <a:lstStyle/>
          <a:p>
            <a:pPr defTabSz="914016">
              <a:defRPr/>
            </a:pPr>
            <a:r>
              <a:rPr lang="en-US" sz="1174" b="1">
                <a:solidFill>
                  <a:srgbClr val="D83B01"/>
                </a:solidFill>
                <a:latin typeface="Segoe UI Light" charset="0"/>
                <a:ea typeface="Segoe UI Light" charset="0"/>
                <a:cs typeface="Segoe UI Light" charset="0"/>
              </a:rPr>
              <a:t>Web client: </a:t>
            </a:r>
            <a:br>
              <a:rPr lang="en-US" sz="1174" b="1">
                <a:solidFill>
                  <a:srgbClr val="D83B01"/>
                </a:solidFill>
                <a:latin typeface="Segoe UI Light" charset="0"/>
                <a:ea typeface="Segoe UI Light" charset="0"/>
                <a:cs typeface="Segoe UI Light" charset="0"/>
              </a:rPr>
            </a:br>
            <a:r>
              <a:rPr lang="en-US" sz="1174">
                <a:solidFill>
                  <a:srgbClr val="353535"/>
                </a:solidFill>
                <a:latin typeface="Segoe UI Light" charset="0"/>
                <a:ea typeface="Segoe UI Light" charset="0"/>
                <a:cs typeface="Segoe UI Light" charset="0"/>
              </a:rPr>
              <a:t>requires one-time download and install of Skype Meetings App</a:t>
            </a:r>
          </a:p>
        </p:txBody>
      </p:sp>
      <p:pic>
        <p:nvPicPr>
          <p:cNvPr id="4" name="Picture 3" descr="A screenshot of a cell phone&#10;&#10;Description generated with very high confidence">
            <a:extLst>
              <a:ext uri="{FF2B5EF4-FFF2-40B4-BE49-F238E27FC236}">
                <a16:creationId xmlns:a16="http://schemas.microsoft.com/office/drawing/2014/main" id="{CEB4659E-125E-4062-AEF9-A9538BFD0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1" y="2494458"/>
            <a:ext cx="4567164" cy="2902887"/>
          </a:xfrm>
          <a:prstGeom prst="rect">
            <a:avLst/>
          </a:prstGeom>
        </p:spPr>
      </p:pic>
      <p:pic>
        <p:nvPicPr>
          <p:cNvPr id="16" name="Picture 15" descr="A screenshot of a cell phone&#10;&#10;Description generated with very high confidence">
            <a:extLst>
              <a:ext uri="{FF2B5EF4-FFF2-40B4-BE49-F238E27FC236}">
                <a16:creationId xmlns:a16="http://schemas.microsoft.com/office/drawing/2014/main" id="{A5258640-0269-40FB-98B4-E610A0B8F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4091" y="4555933"/>
            <a:ext cx="2623464" cy="1702413"/>
          </a:xfrm>
          <a:prstGeom prst="rect">
            <a:avLst/>
          </a:prstGeom>
        </p:spPr>
      </p:pic>
      <p:sp>
        <p:nvSpPr>
          <p:cNvPr id="12" name="TextBox 11">
            <a:extLst>
              <a:ext uri="{FF2B5EF4-FFF2-40B4-BE49-F238E27FC236}">
                <a16:creationId xmlns:a16="http://schemas.microsoft.com/office/drawing/2014/main" id="{F44D5039-324B-42BC-952D-09607731F02C}"/>
              </a:ext>
            </a:extLst>
          </p:cNvPr>
          <p:cNvSpPr txBox="1"/>
          <p:nvPr/>
        </p:nvSpPr>
        <p:spPr>
          <a:xfrm>
            <a:off x="9514091" y="3812661"/>
            <a:ext cx="2623464" cy="591950"/>
          </a:xfrm>
          <a:prstGeom prst="rect">
            <a:avLst/>
          </a:prstGeom>
          <a:noFill/>
          <a:ln>
            <a:solidFill>
              <a:schemeClr val="accent6"/>
            </a:solidFill>
          </a:ln>
        </p:spPr>
        <p:txBody>
          <a:bodyPr wrap="square" rtlCol="0" anchor="ctr">
            <a:noAutofit/>
          </a:bodyPr>
          <a:lstStyle/>
          <a:p>
            <a:pPr algn="ctr" defTabSz="914016">
              <a:defRPr/>
            </a:pPr>
            <a:r>
              <a:rPr lang="en-US" sz="1027">
                <a:solidFill>
                  <a:srgbClr val="353535"/>
                </a:solidFill>
                <a:latin typeface="Segoe UI Light" charset="0"/>
                <a:ea typeface="Segoe UI Light" charset="0"/>
                <a:cs typeface="Segoe UI Light" charset="0"/>
              </a:rPr>
              <a:t>All future meetings launch </a:t>
            </a:r>
            <a:br>
              <a:rPr lang="en-US" sz="1027">
                <a:solidFill>
                  <a:srgbClr val="353535"/>
                </a:solidFill>
                <a:latin typeface="Segoe UI Light" charset="0"/>
                <a:ea typeface="Segoe UI Light" charset="0"/>
                <a:cs typeface="Segoe UI Light" charset="0"/>
              </a:rPr>
            </a:br>
            <a:r>
              <a:rPr lang="en-US" sz="1027">
                <a:solidFill>
                  <a:srgbClr val="353535"/>
                </a:solidFill>
                <a:latin typeface="Segoe UI Light" charset="0"/>
                <a:ea typeface="Segoe UI Light" charset="0"/>
                <a:cs typeface="Segoe UI Light" charset="0"/>
              </a:rPr>
              <a:t>Skype Meeting App</a:t>
            </a:r>
          </a:p>
        </p:txBody>
      </p:sp>
    </p:spTree>
    <p:extLst>
      <p:ext uri="{BB962C8B-B14F-4D97-AF65-F5344CB8AC3E}">
        <p14:creationId xmlns:p14="http://schemas.microsoft.com/office/powerpoint/2010/main" val="381448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generated with very high confidence">
            <a:extLst>
              <a:ext uri="{FF2B5EF4-FFF2-40B4-BE49-F238E27FC236}">
                <a16:creationId xmlns:a16="http://schemas.microsoft.com/office/drawing/2014/main" id="{C72F8F16-BFC9-481B-909C-DC613CA62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0" y="2494457"/>
            <a:ext cx="4565556" cy="2910209"/>
          </a:xfrm>
          <a:prstGeom prst="rect">
            <a:avLst/>
          </a:prstGeom>
        </p:spPr>
      </p:pic>
      <p:sp>
        <p:nvSpPr>
          <p:cNvPr id="2" name="Title 1">
            <a:extLst>
              <a:ext uri="{FF2B5EF4-FFF2-40B4-BE49-F238E27FC236}">
                <a16:creationId xmlns:a16="http://schemas.microsoft.com/office/drawing/2014/main" id="{4917B861-BF2D-4BBE-BDC7-960EF7094F4B}"/>
              </a:ext>
            </a:extLst>
          </p:cNvPr>
          <p:cNvSpPr>
            <a:spLocks noGrp="1"/>
          </p:cNvSpPr>
          <p:nvPr>
            <p:ph type="title"/>
          </p:nvPr>
        </p:nvSpPr>
        <p:spPr/>
        <p:txBody>
          <a:bodyPr/>
          <a:lstStyle/>
          <a:p>
            <a:r>
              <a:rPr lang="en-US"/>
              <a:t>Skype for Business Meeting join experience: from Outlook</a:t>
            </a:r>
          </a:p>
        </p:txBody>
      </p:sp>
      <p:pic>
        <p:nvPicPr>
          <p:cNvPr id="5" name="Picture 4">
            <a:extLst>
              <a:ext uri="{FF2B5EF4-FFF2-40B4-BE49-F238E27FC236}">
                <a16:creationId xmlns:a16="http://schemas.microsoft.com/office/drawing/2014/main" id="{61034724-FC80-454C-AC0C-2CD544BFC1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6541" y="880769"/>
            <a:ext cx="6264611" cy="3523844"/>
          </a:xfrm>
          <a:prstGeom prst="rect">
            <a:avLst/>
          </a:prstGeom>
        </p:spPr>
      </p:pic>
      <p:pic>
        <p:nvPicPr>
          <p:cNvPr id="7" name="Picture 6">
            <a:extLst>
              <a:ext uri="{FF2B5EF4-FFF2-40B4-BE49-F238E27FC236}">
                <a16:creationId xmlns:a16="http://schemas.microsoft.com/office/drawing/2014/main" id="{0AD12E7B-2B6A-4ABC-BB8F-E06FD2006583}"/>
              </a:ext>
            </a:extLst>
          </p:cNvPr>
          <p:cNvPicPr>
            <a:picLocks noChangeAspect="1"/>
          </p:cNvPicPr>
          <p:nvPr/>
        </p:nvPicPr>
        <p:blipFill>
          <a:blip r:embed="rId4"/>
          <a:stretch>
            <a:fillRect/>
          </a:stretch>
        </p:blipFill>
        <p:spPr>
          <a:xfrm>
            <a:off x="6698475" y="3812661"/>
            <a:ext cx="2779110" cy="2354902"/>
          </a:xfrm>
          <a:prstGeom prst="rect">
            <a:avLst/>
          </a:prstGeom>
          <a:ln>
            <a:solidFill>
              <a:schemeClr val="accent6"/>
            </a:solidFill>
          </a:ln>
        </p:spPr>
      </p:pic>
      <p:sp>
        <p:nvSpPr>
          <p:cNvPr id="8" name="TextBox 7">
            <a:extLst>
              <a:ext uri="{FF2B5EF4-FFF2-40B4-BE49-F238E27FC236}">
                <a16:creationId xmlns:a16="http://schemas.microsoft.com/office/drawing/2014/main" id="{19F3B8D4-FBCA-4B54-9A16-4366E8712C6B}"/>
              </a:ext>
            </a:extLst>
          </p:cNvPr>
          <p:cNvSpPr txBox="1"/>
          <p:nvPr/>
        </p:nvSpPr>
        <p:spPr>
          <a:xfrm>
            <a:off x="9514091" y="3812661"/>
            <a:ext cx="2623464" cy="591950"/>
          </a:xfrm>
          <a:prstGeom prst="rect">
            <a:avLst/>
          </a:prstGeom>
          <a:noFill/>
          <a:ln>
            <a:solidFill>
              <a:schemeClr val="accent6"/>
            </a:solidFill>
          </a:ln>
        </p:spPr>
        <p:txBody>
          <a:bodyPr wrap="square" rtlCol="0" anchor="ctr">
            <a:noAutofit/>
          </a:bodyPr>
          <a:lstStyle/>
          <a:p>
            <a:pPr algn="ctr" defTabSz="914016">
              <a:defRPr/>
            </a:pPr>
            <a:r>
              <a:rPr lang="en-US" sz="1027">
                <a:solidFill>
                  <a:srgbClr val="353535"/>
                </a:solidFill>
                <a:latin typeface="Segoe UI Light" charset="0"/>
                <a:ea typeface="Segoe UI Light" charset="0"/>
                <a:cs typeface="Segoe UI Light" charset="0"/>
              </a:rPr>
              <a:t>All future meetings launch </a:t>
            </a:r>
            <a:br>
              <a:rPr lang="en-US" sz="1027">
                <a:solidFill>
                  <a:srgbClr val="353535"/>
                </a:solidFill>
                <a:latin typeface="Segoe UI Light" charset="0"/>
                <a:ea typeface="Segoe UI Light" charset="0"/>
                <a:cs typeface="Segoe UI Light" charset="0"/>
              </a:rPr>
            </a:br>
            <a:r>
              <a:rPr lang="en-US" sz="1027">
                <a:solidFill>
                  <a:srgbClr val="353535"/>
                </a:solidFill>
                <a:latin typeface="Segoe UI Light" charset="0"/>
                <a:ea typeface="Segoe UI Light" charset="0"/>
                <a:cs typeface="Segoe UI Light" charset="0"/>
              </a:rPr>
              <a:t>Skype Meeting App</a:t>
            </a:r>
          </a:p>
        </p:txBody>
      </p:sp>
      <p:cxnSp>
        <p:nvCxnSpPr>
          <p:cNvPr id="18" name="Straight Arrow Connector 17">
            <a:extLst>
              <a:ext uri="{FF2B5EF4-FFF2-40B4-BE49-F238E27FC236}">
                <a16:creationId xmlns:a16="http://schemas.microsoft.com/office/drawing/2014/main" id="{D46F36A2-3F00-41C7-95B2-A047BA63D193}"/>
              </a:ext>
            </a:extLst>
          </p:cNvPr>
          <p:cNvCxnSpPr>
            <a:cxnSpLocks/>
          </p:cNvCxnSpPr>
          <p:nvPr/>
        </p:nvCxnSpPr>
        <p:spPr>
          <a:xfrm>
            <a:off x="4651562" y="2786660"/>
            <a:ext cx="2001968" cy="0"/>
          </a:xfrm>
          <a:prstGeom prst="straightConnector1">
            <a:avLst/>
          </a:prstGeom>
          <a:ln w="12700">
            <a:solidFill>
              <a:srgbClr val="D83B0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AFA76C7-D451-4772-AFE0-8288C9610061}"/>
              </a:ext>
            </a:extLst>
          </p:cNvPr>
          <p:cNvCxnSpPr>
            <a:cxnSpLocks/>
          </p:cNvCxnSpPr>
          <p:nvPr/>
        </p:nvCxnSpPr>
        <p:spPr>
          <a:xfrm>
            <a:off x="4624495" y="4625232"/>
            <a:ext cx="2001968" cy="0"/>
          </a:xfrm>
          <a:prstGeom prst="straightConnector1">
            <a:avLst/>
          </a:prstGeom>
          <a:ln w="127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30851A-05D0-432E-AC13-1E7C0BCB41DA}"/>
              </a:ext>
            </a:extLst>
          </p:cNvPr>
          <p:cNvSpPr txBox="1"/>
          <p:nvPr/>
        </p:nvSpPr>
        <p:spPr>
          <a:xfrm>
            <a:off x="4622873" y="2857552"/>
            <a:ext cx="1827118" cy="830248"/>
          </a:xfrm>
          <a:prstGeom prst="rect">
            <a:avLst/>
          </a:prstGeom>
          <a:noFill/>
        </p:spPr>
        <p:txBody>
          <a:bodyPr wrap="square" rtlCol="0">
            <a:spAutoFit/>
          </a:bodyPr>
          <a:lstStyle/>
          <a:p>
            <a:pPr defTabSz="914016">
              <a:defRPr/>
            </a:pPr>
            <a:r>
              <a:rPr lang="en-US" sz="1174" b="1">
                <a:solidFill>
                  <a:srgbClr val="D83B01"/>
                </a:solidFill>
                <a:latin typeface="Segoe UI Light" charset="0"/>
                <a:ea typeface="Segoe UI Light" charset="0"/>
                <a:cs typeface="Segoe UI Light" charset="0"/>
              </a:rPr>
              <a:t>Native limited client</a:t>
            </a:r>
            <a:r>
              <a:rPr lang="en-US" sz="1174" b="1">
                <a:solidFill>
                  <a:srgbClr val="00B050"/>
                </a:solidFill>
                <a:latin typeface="Segoe UI Light" charset="0"/>
                <a:ea typeface="Segoe UI Light" charset="0"/>
                <a:cs typeface="Segoe UI Light" charset="0"/>
              </a:rPr>
              <a:t>: </a:t>
            </a:r>
            <a:r>
              <a:rPr lang="en-US" sz="1174">
                <a:solidFill>
                  <a:srgbClr val="353535"/>
                </a:solidFill>
                <a:latin typeface="Segoe UI Light" charset="0"/>
                <a:ea typeface="Segoe UI Light" charset="0"/>
                <a:cs typeface="Segoe UI Light" charset="0"/>
              </a:rPr>
              <a:t>Skype for Business client launched with meetings only functionality</a:t>
            </a:r>
          </a:p>
        </p:txBody>
      </p:sp>
      <p:sp>
        <p:nvSpPr>
          <p:cNvPr id="20" name="TextBox 19">
            <a:extLst>
              <a:ext uri="{FF2B5EF4-FFF2-40B4-BE49-F238E27FC236}">
                <a16:creationId xmlns:a16="http://schemas.microsoft.com/office/drawing/2014/main" id="{4E32FF79-EA3C-4A12-BB5A-D2CEC0ABC839}"/>
              </a:ext>
            </a:extLst>
          </p:cNvPr>
          <p:cNvSpPr txBox="1"/>
          <p:nvPr/>
        </p:nvSpPr>
        <p:spPr>
          <a:xfrm>
            <a:off x="4622874" y="4708898"/>
            <a:ext cx="1895289" cy="830248"/>
          </a:xfrm>
          <a:prstGeom prst="rect">
            <a:avLst/>
          </a:prstGeom>
          <a:noFill/>
        </p:spPr>
        <p:txBody>
          <a:bodyPr wrap="square" rtlCol="0">
            <a:spAutoFit/>
          </a:bodyPr>
          <a:lstStyle/>
          <a:p>
            <a:pPr defTabSz="914016">
              <a:defRPr/>
            </a:pPr>
            <a:r>
              <a:rPr lang="en-US" sz="1174" b="1">
                <a:solidFill>
                  <a:srgbClr val="D83B01"/>
                </a:solidFill>
                <a:latin typeface="Segoe UI Light" charset="0"/>
                <a:ea typeface="Segoe UI Light" charset="0"/>
                <a:cs typeface="Segoe UI Light" charset="0"/>
              </a:rPr>
              <a:t>Web client: </a:t>
            </a:r>
            <a:br>
              <a:rPr lang="en-US" sz="1174" b="1">
                <a:solidFill>
                  <a:srgbClr val="D83B01"/>
                </a:solidFill>
                <a:latin typeface="Segoe UI Light" charset="0"/>
                <a:ea typeface="Segoe UI Light" charset="0"/>
                <a:cs typeface="Segoe UI Light" charset="0"/>
              </a:rPr>
            </a:br>
            <a:r>
              <a:rPr lang="en-US" sz="1174">
                <a:solidFill>
                  <a:srgbClr val="353535"/>
                </a:solidFill>
                <a:latin typeface="Segoe UI Light" charset="0"/>
                <a:ea typeface="Segoe UI Light" charset="0"/>
                <a:cs typeface="Segoe UI Light" charset="0"/>
              </a:rPr>
              <a:t>requires one-time download and install of Skype Meetings App</a:t>
            </a:r>
          </a:p>
        </p:txBody>
      </p:sp>
      <p:pic>
        <p:nvPicPr>
          <p:cNvPr id="16" name="Picture 15" descr="A screenshot of a cell phone&#10;&#10;Description generated with very high confidence">
            <a:extLst>
              <a:ext uri="{FF2B5EF4-FFF2-40B4-BE49-F238E27FC236}">
                <a16:creationId xmlns:a16="http://schemas.microsoft.com/office/drawing/2014/main" id="{A5258640-0269-40FB-98B4-E610A0B8F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4091" y="4555933"/>
            <a:ext cx="2623464" cy="1702413"/>
          </a:xfrm>
          <a:prstGeom prst="rect">
            <a:avLst/>
          </a:prstGeom>
        </p:spPr>
      </p:pic>
    </p:spTree>
    <p:extLst>
      <p:ext uri="{BB962C8B-B14F-4D97-AF65-F5344CB8AC3E}">
        <p14:creationId xmlns:p14="http://schemas.microsoft.com/office/powerpoint/2010/main" val="41213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0984" y="93606"/>
            <a:ext cx="8151016" cy="6846751"/>
          </a:xfrm>
          <a:prstGeom prst="rect">
            <a:avLst/>
          </a:prstGeom>
        </p:spPr>
      </p:pic>
      <p:sp>
        <p:nvSpPr>
          <p:cNvPr id="7" name="Title 3"/>
          <p:cNvSpPr txBox="1">
            <a:spLocks/>
          </p:cNvSpPr>
          <p:nvPr/>
        </p:nvSpPr>
        <p:spPr>
          <a:xfrm>
            <a:off x="312875" y="2748779"/>
            <a:ext cx="6295158" cy="899409"/>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4704" b="0" i="0" u="none" strike="noStrike" kern="1200" cap="none" spc="-147" normalizeH="0" baseline="0" noProof="0">
                <a:ln w="3175">
                  <a:noFill/>
                </a:ln>
                <a:gradFill>
                  <a:gsLst>
                    <a:gs pos="1250">
                      <a:srgbClr val="2C292A"/>
                    </a:gs>
                    <a:gs pos="100000">
                      <a:srgbClr val="2C292A"/>
                    </a:gs>
                  </a:gsLst>
                  <a:lin ang="5400000" scaled="0"/>
                </a:gradFill>
                <a:effectLst/>
                <a:uLnTx/>
                <a:uFillTx/>
                <a:latin typeface="Segoe UI Light"/>
                <a:ea typeface="+mn-ea"/>
                <a:cs typeface="Segoe UI" pitchFamily="34" charset="0"/>
              </a:rPr>
              <a:t>Microsoft Teams</a:t>
            </a:r>
            <a:endParaRPr kumimoji="0" lang="en-US" sz="4704" b="0" i="0" u="none" strike="noStrike" kern="1200" cap="none" spc="-49" normalizeH="0" baseline="0" noProof="0">
              <a:ln w="3175">
                <a:noFill/>
              </a:ln>
              <a:gradFill>
                <a:gsLst>
                  <a:gs pos="1250">
                    <a:srgbClr val="2C292A"/>
                  </a:gs>
                  <a:gs pos="100000">
                    <a:srgbClr val="2C292A"/>
                  </a:gs>
                </a:gsLst>
                <a:lin ang="5400000" scaled="0"/>
              </a:gradFill>
              <a:effectLst/>
              <a:uLnTx/>
              <a:uFillTx/>
              <a:latin typeface="Segoe UI Light"/>
              <a:ea typeface="+mn-ea"/>
              <a:cs typeface="Segoe UI" pitchFamily="34" charset="0"/>
            </a:endParaRPr>
          </a:p>
        </p:txBody>
      </p:sp>
      <p:sp>
        <p:nvSpPr>
          <p:cNvPr id="9" name="Title 3"/>
          <p:cNvSpPr txBox="1">
            <a:spLocks/>
          </p:cNvSpPr>
          <p:nvPr/>
        </p:nvSpPr>
        <p:spPr>
          <a:xfrm>
            <a:off x="312875" y="3482598"/>
            <a:ext cx="6295158" cy="899409"/>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2353" b="0" i="0" u="none" strike="noStrike" kern="1200" cap="none" spc="-49" normalizeH="0" baseline="0" noProof="0">
                <a:ln w="3175">
                  <a:noFill/>
                </a:ln>
                <a:gradFill>
                  <a:gsLst>
                    <a:gs pos="1250">
                      <a:srgbClr val="2C292A"/>
                    </a:gs>
                    <a:gs pos="100000">
                      <a:srgbClr val="2C292A"/>
                    </a:gs>
                  </a:gsLst>
                  <a:lin ang="5400000" scaled="0"/>
                </a:gradFill>
                <a:effectLst/>
                <a:uLnTx/>
                <a:uFillTx/>
                <a:latin typeface="Segoe UI Semibold"/>
                <a:ea typeface="+mn-ea"/>
                <a:cs typeface="Segoe UI" pitchFamily="34" charset="0"/>
              </a:rPr>
              <a:t>The hub for teamwork in Office 365</a:t>
            </a:r>
            <a:endParaRPr kumimoji="0" lang="en-US" sz="4704" b="0" i="0" u="none" strike="noStrike" kern="1200" cap="none" spc="-49" normalizeH="0" baseline="0" noProof="0">
              <a:ln w="3175">
                <a:noFill/>
              </a:ln>
              <a:gradFill>
                <a:gsLst>
                  <a:gs pos="1250">
                    <a:srgbClr val="2C292A"/>
                  </a:gs>
                  <a:gs pos="100000">
                    <a:srgbClr val="2C292A"/>
                  </a:gs>
                </a:gsLst>
                <a:lin ang="5400000" scaled="0"/>
              </a:gradFill>
              <a:effectLst/>
              <a:uLnTx/>
              <a:uFillTx/>
              <a:latin typeface="Segoe UI Semibold"/>
              <a:ea typeface="+mn-ea"/>
              <a:cs typeface="Segoe UI" pitchFamily="34" charset="0"/>
            </a:endParaRPr>
          </a:p>
        </p:txBody>
      </p:sp>
      <p:pic>
        <p:nvPicPr>
          <p:cNvPr id="4" name="Picture 3" descr="A screenshot of a cell phone&#10;&#10;Description generated with very high confidence">
            <a:extLst>
              <a:ext uri="{FF2B5EF4-FFF2-40B4-BE49-F238E27FC236}">
                <a16:creationId xmlns:a16="http://schemas.microsoft.com/office/drawing/2014/main" id="{5AC6B3D4-2E52-4204-8645-5678E8D011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83492" y="651431"/>
            <a:ext cx="5808508" cy="4529026"/>
          </a:xfrm>
          <a:prstGeom prst="rect">
            <a:avLst/>
          </a:prstGeom>
        </p:spPr>
      </p:pic>
    </p:spTree>
    <p:extLst>
      <p:ext uri="{BB962C8B-B14F-4D97-AF65-F5344CB8AC3E}">
        <p14:creationId xmlns:p14="http://schemas.microsoft.com/office/powerpoint/2010/main" val="373050873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6FE63-7416-40D9-85FD-075FF971FFB4}"/>
              </a:ext>
            </a:extLst>
          </p:cNvPr>
          <p:cNvPicPr>
            <a:picLocks noChangeAspect="1"/>
          </p:cNvPicPr>
          <p:nvPr/>
        </p:nvPicPr>
        <p:blipFill>
          <a:blip r:embed="rId3"/>
          <a:stretch>
            <a:fillRect/>
          </a:stretch>
        </p:blipFill>
        <p:spPr>
          <a:xfrm>
            <a:off x="125314" y="971932"/>
            <a:ext cx="3148583" cy="5600280"/>
          </a:xfrm>
          <a:prstGeom prst="rect">
            <a:avLst/>
          </a:prstGeom>
          <a:ln>
            <a:solidFill>
              <a:schemeClr val="accent6"/>
            </a:solidFill>
          </a:ln>
        </p:spPr>
      </p:pic>
      <p:pic>
        <p:nvPicPr>
          <p:cNvPr id="5" name="Picture 4">
            <a:extLst>
              <a:ext uri="{FF2B5EF4-FFF2-40B4-BE49-F238E27FC236}">
                <a16:creationId xmlns:a16="http://schemas.microsoft.com/office/drawing/2014/main" id="{C1C359BB-851D-415F-89CE-43F574B95F9F}"/>
              </a:ext>
            </a:extLst>
          </p:cNvPr>
          <p:cNvPicPr>
            <a:picLocks noChangeAspect="1"/>
          </p:cNvPicPr>
          <p:nvPr/>
        </p:nvPicPr>
        <p:blipFill>
          <a:blip r:embed="rId4"/>
          <a:stretch>
            <a:fillRect/>
          </a:stretch>
        </p:blipFill>
        <p:spPr>
          <a:xfrm>
            <a:off x="125313" y="971932"/>
            <a:ext cx="3148582" cy="5600279"/>
          </a:xfrm>
          <a:prstGeom prst="rect">
            <a:avLst/>
          </a:prstGeom>
          <a:ln>
            <a:solidFill>
              <a:schemeClr val="accent6"/>
            </a:solidFill>
          </a:ln>
        </p:spPr>
      </p:pic>
      <p:pic>
        <p:nvPicPr>
          <p:cNvPr id="6" name="Picture 5">
            <a:extLst>
              <a:ext uri="{FF2B5EF4-FFF2-40B4-BE49-F238E27FC236}">
                <a16:creationId xmlns:a16="http://schemas.microsoft.com/office/drawing/2014/main" id="{2D3D2434-26BB-4340-9899-19671D7F118C}"/>
              </a:ext>
            </a:extLst>
          </p:cNvPr>
          <p:cNvPicPr>
            <a:picLocks noChangeAspect="1"/>
          </p:cNvPicPr>
          <p:nvPr/>
        </p:nvPicPr>
        <p:blipFill>
          <a:blip r:embed="rId5"/>
          <a:stretch>
            <a:fillRect/>
          </a:stretch>
        </p:blipFill>
        <p:spPr>
          <a:xfrm>
            <a:off x="5638561" y="744902"/>
            <a:ext cx="2890304" cy="2905670"/>
          </a:xfrm>
          <a:prstGeom prst="rect">
            <a:avLst/>
          </a:prstGeom>
          <a:ln>
            <a:solidFill>
              <a:schemeClr val="accent2"/>
            </a:solidFill>
          </a:ln>
        </p:spPr>
      </p:pic>
      <p:sp>
        <p:nvSpPr>
          <p:cNvPr id="2" name="Title 1">
            <a:extLst>
              <a:ext uri="{FF2B5EF4-FFF2-40B4-BE49-F238E27FC236}">
                <a16:creationId xmlns:a16="http://schemas.microsoft.com/office/drawing/2014/main" id="{D669CD29-582D-470C-83B4-886143CF75AC}"/>
              </a:ext>
            </a:extLst>
          </p:cNvPr>
          <p:cNvSpPr>
            <a:spLocks noGrp="1"/>
          </p:cNvSpPr>
          <p:nvPr>
            <p:ph type="title"/>
          </p:nvPr>
        </p:nvSpPr>
        <p:spPr>
          <a:xfrm>
            <a:off x="147561" y="78730"/>
            <a:ext cx="11018520" cy="553920"/>
          </a:xfrm>
        </p:spPr>
        <p:txBody>
          <a:bodyPr/>
          <a:lstStyle/>
          <a:p>
            <a:r>
              <a:rPr lang="en-US"/>
              <a:t>Mobile Join (iOS)</a:t>
            </a:r>
          </a:p>
        </p:txBody>
      </p:sp>
      <p:sp>
        <p:nvSpPr>
          <p:cNvPr id="16" name="TextBox 15">
            <a:extLst>
              <a:ext uri="{FF2B5EF4-FFF2-40B4-BE49-F238E27FC236}">
                <a16:creationId xmlns:a16="http://schemas.microsoft.com/office/drawing/2014/main" id="{0193C059-10D5-4C26-99D6-60C2D9AD95BF}"/>
              </a:ext>
            </a:extLst>
          </p:cNvPr>
          <p:cNvSpPr txBox="1"/>
          <p:nvPr/>
        </p:nvSpPr>
        <p:spPr>
          <a:xfrm>
            <a:off x="3401640" y="3046395"/>
            <a:ext cx="2113062" cy="1284016"/>
          </a:xfrm>
          <a:prstGeom prst="rect">
            <a:avLst/>
          </a:prstGeom>
          <a:noFill/>
          <a:ln>
            <a:solidFill>
              <a:schemeClr val="tx1"/>
            </a:solidFill>
          </a:ln>
        </p:spPr>
        <p:txBody>
          <a:bodyPr wrap="square" lIns="182854" tIns="146284" rIns="182854" bIns="146284" rtlCol="0">
            <a:spAutoFit/>
          </a:bodyPr>
          <a:lstStyle/>
          <a:p>
            <a:pPr algn="ctr" defTabSz="914314">
              <a:lnSpc>
                <a:spcPct val="90000"/>
              </a:lnSpc>
              <a:spcAft>
                <a:spcPts val="600"/>
              </a:spcAft>
              <a:defRPr/>
            </a:pPr>
            <a:r>
              <a:rPr lang="en-US" sz="1400">
                <a:gradFill>
                  <a:gsLst>
                    <a:gs pos="2917">
                      <a:srgbClr val="282828"/>
                    </a:gs>
                    <a:gs pos="30000">
                      <a:srgbClr val="282828"/>
                    </a:gs>
                  </a:gsLst>
                  <a:lin ang="5400000" scaled="0"/>
                </a:gradFill>
                <a:latin typeface="Segoe UI"/>
              </a:rPr>
              <a:t>Join meeting from Skype mobile, Teams mobile app or Outlook Meeting Invite (not pictured)</a:t>
            </a:r>
          </a:p>
        </p:txBody>
      </p:sp>
      <p:sp>
        <p:nvSpPr>
          <p:cNvPr id="20" name="Rectangle: Rounded Corners 19">
            <a:extLst>
              <a:ext uri="{FF2B5EF4-FFF2-40B4-BE49-F238E27FC236}">
                <a16:creationId xmlns:a16="http://schemas.microsoft.com/office/drawing/2014/main" id="{B9FE5B1D-8EAE-41CB-BAB9-043AD5EF92E7}"/>
              </a:ext>
            </a:extLst>
          </p:cNvPr>
          <p:cNvSpPr/>
          <p:nvPr/>
        </p:nvSpPr>
        <p:spPr bwMode="auto">
          <a:xfrm>
            <a:off x="7837467" y="1469908"/>
            <a:ext cx="669150" cy="455769"/>
          </a:xfrm>
          <a:prstGeom prst="roundRect">
            <a:avLst/>
          </a:prstGeom>
          <a:noFill/>
          <a:ln w="2540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2" name="Picture 11">
            <a:extLst>
              <a:ext uri="{FF2B5EF4-FFF2-40B4-BE49-F238E27FC236}">
                <a16:creationId xmlns:a16="http://schemas.microsoft.com/office/drawing/2014/main" id="{AB664C4A-1F57-4525-98CB-BAAA47926FC6}"/>
              </a:ext>
            </a:extLst>
          </p:cNvPr>
          <p:cNvPicPr>
            <a:picLocks noChangeAspect="1"/>
          </p:cNvPicPr>
          <p:nvPr/>
        </p:nvPicPr>
        <p:blipFill>
          <a:blip r:embed="rId6"/>
          <a:stretch>
            <a:fillRect/>
          </a:stretch>
        </p:blipFill>
        <p:spPr>
          <a:xfrm>
            <a:off x="5638562" y="3730195"/>
            <a:ext cx="2890300" cy="3066907"/>
          </a:xfrm>
          <a:prstGeom prst="rect">
            <a:avLst/>
          </a:prstGeom>
          <a:ln>
            <a:solidFill>
              <a:schemeClr val="accent2"/>
            </a:solidFill>
          </a:ln>
        </p:spPr>
      </p:pic>
      <p:sp>
        <p:nvSpPr>
          <p:cNvPr id="24" name="Rectangle: Rounded Corners 23">
            <a:extLst>
              <a:ext uri="{FF2B5EF4-FFF2-40B4-BE49-F238E27FC236}">
                <a16:creationId xmlns:a16="http://schemas.microsoft.com/office/drawing/2014/main" id="{401E2EED-0B27-4DA3-9418-CDB6329E7B20}"/>
              </a:ext>
            </a:extLst>
          </p:cNvPr>
          <p:cNvSpPr/>
          <p:nvPr/>
        </p:nvSpPr>
        <p:spPr bwMode="auto">
          <a:xfrm>
            <a:off x="7818807" y="4523692"/>
            <a:ext cx="669150" cy="455769"/>
          </a:xfrm>
          <a:prstGeom prst="roundRect">
            <a:avLst/>
          </a:prstGeom>
          <a:noFill/>
          <a:ln w="2540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 name="Group 28">
            <a:extLst>
              <a:ext uri="{FF2B5EF4-FFF2-40B4-BE49-F238E27FC236}">
                <a16:creationId xmlns:a16="http://schemas.microsoft.com/office/drawing/2014/main" id="{6C49289B-28B7-49F3-8350-1681E94EDCD0}"/>
              </a:ext>
            </a:extLst>
          </p:cNvPr>
          <p:cNvGrpSpPr/>
          <p:nvPr/>
        </p:nvGrpSpPr>
        <p:grpSpPr>
          <a:xfrm>
            <a:off x="4458170" y="2197737"/>
            <a:ext cx="1180392" cy="848659"/>
            <a:chOff x="4457937" y="2197562"/>
            <a:chExt cx="1180559" cy="848779"/>
          </a:xfrm>
        </p:grpSpPr>
        <p:cxnSp>
          <p:nvCxnSpPr>
            <p:cNvPr id="26" name="Straight Connector 25">
              <a:extLst>
                <a:ext uri="{FF2B5EF4-FFF2-40B4-BE49-F238E27FC236}">
                  <a16:creationId xmlns:a16="http://schemas.microsoft.com/office/drawing/2014/main" id="{BDA9E59B-27EE-4686-BA78-784EBD47FEF2}"/>
                </a:ext>
              </a:extLst>
            </p:cNvPr>
            <p:cNvCxnSpPr>
              <a:cxnSpLocks/>
              <a:stCxn id="16" idx="0"/>
            </p:cNvCxnSpPr>
            <p:nvPr/>
          </p:nvCxnSpPr>
          <p:spPr>
            <a:xfrm flipV="1">
              <a:off x="4457938" y="2197563"/>
              <a:ext cx="0" cy="848778"/>
            </a:xfrm>
            <a:prstGeom prst="line">
              <a:avLst/>
            </a:prstGeom>
            <a:ln w="254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696B8AD-7DA0-4DD4-96D4-4215DD7AE31F}"/>
                </a:ext>
              </a:extLst>
            </p:cNvPr>
            <p:cNvCxnSpPr>
              <a:endCxn id="6" idx="1"/>
            </p:cNvCxnSpPr>
            <p:nvPr/>
          </p:nvCxnSpPr>
          <p:spPr>
            <a:xfrm>
              <a:off x="4457937" y="2197562"/>
              <a:ext cx="1180559" cy="0"/>
            </a:xfrm>
            <a:prstGeom prst="straightConnector1">
              <a:avLst/>
            </a:prstGeom>
            <a:ln w="254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18F7038B-7162-40DF-ADFF-327409E2B5C1}"/>
              </a:ext>
            </a:extLst>
          </p:cNvPr>
          <p:cNvGrpSpPr/>
          <p:nvPr/>
        </p:nvGrpSpPr>
        <p:grpSpPr>
          <a:xfrm rot="10800000" flipH="1">
            <a:off x="4458170" y="4311177"/>
            <a:ext cx="1161731" cy="848659"/>
            <a:chOff x="4457937" y="2197562"/>
            <a:chExt cx="1180559" cy="848779"/>
          </a:xfrm>
        </p:grpSpPr>
        <p:cxnSp>
          <p:nvCxnSpPr>
            <p:cNvPr id="31" name="Straight Connector 30">
              <a:extLst>
                <a:ext uri="{FF2B5EF4-FFF2-40B4-BE49-F238E27FC236}">
                  <a16:creationId xmlns:a16="http://schemas.microsoft.com/office/drawing/2014/main" id="{2BF96579-FC8B-45B8-B577-A5AE093313B0}"/>
                </a:ext>
              </a:extLst>
            </p:cNvPr>
            <p:cNvCxnSpPr/>
            <p:nvPr/>
          </p:nvCxnSpPr>
          <p:spPr>
            <a:xfrm flipH="1" flipV="1">
              <a:off x="4457937" y="2197562"/>
              <a:ext cx="1" cy="848779"/>
            </a:xfrm>
            <a:prstGeom prst="line">
              <a:avLst/>
            </a:prstGeom>
            <a:ln w="254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BEA8745-5348-4D07-977C-2B8B46ABA901}"/>
                </a:ext>
              </a:extLst>
            </p:cNvPr>
            <p:cNvCxnSpPr/>
            <p:nvPr/>
          </p:nvCxnSpPr>
          <p:spPr>
            <a:xfrm>
              <a:off x="4457937" y="2197562"/>
              <a:ext cx="1180559" cy="0"/>
            </a:xfrm>
            <a:prstGeom prst="straightConnector1">
              <a:avLst/>
            </a:prstGeom>
            <a:ln w="254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4" name="Rectangle: Rounded Corners 33">
            <a:extLst>
              <a:ext uri="{FF2B5EF4-FFF2-40B4-BE49-F238E27FC236}">
                <a16:creationId xmlns:a16="http://schemas.microsoft.com/office/drawing/2014/main" id="{AC48E620-5111-4792-9BCC-F7A89AFC1765}"/>
              </a:ext>
            </a:extLst>
          </p:cNvPr>
          <p:cNvSpPr/>
          <p:nvPr/>
        </p:nvSpPr>
        <p:spPr bwMode="auto">
          <a:xfrm>
            <a:off x="2778288" y="1260701"/>
            <a:ext cx="476605" cy="367176"/>
          </a:xfrm>
          <a:prstGeom prst="roundRect">
            <a:avLst/>
          </a:prstGeom>
          <a:noFill/>
          <a:ln w="2540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54CD99F0-0BCA-49E5-9B97-8B899F47827A}"/>
              </a:ext>
            </a:extLst>
          </p:cNvPr>
          <p:cNvPicPr>
            <a:picLocks noChangeAspect="1"/>
          </p:cNvPicPr>
          <p:nvPr/>
        </p:nvPicPr>
        <p:blipFill>
          <a:blip r:embed="rId7"/>
          <a:stretch>
            <a:fillRect/>
          </a:stretch>
        </p:blipFill>
        <p:spPr>
          <a:xfrm>
            <a:off x="8652723" y="744902"/>
            <a:ext cx="3384465" cy="6019835"/>
          </a:xfrm>
          <a:prstGeom prst="rect">
            <a:avLst/>
          </a:prstGeom>
        </p:spPr>
      </p:pic>
    </p:spTree>
    <p:custDataLst>
      <p:tags r:id="rId1"/>
    </p:custDataLst>
    <p:extLst>
      <p:ext uri="{BB962C8B-B14F-4D97-AF65-F5344CB8AC3E}">
        <p14:creationId xmlns:p14="http://schemas.microsoft.com/office/powerpoint/2010/main" val="317381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4"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8DFA5-AE18-400F-B0CA-0842A6F412DE}"/>
              </a:ext>
            </a:extLst>
          </p:cNvPr>
          <p:cNvPicPr>
            <a:picLocks noChangeAspect="1"/>
          </p:cNvPicPr>
          <p:nvPr/>
        </p:nvPicPr>
        <p:blipFill>
          <a:blip r:embed="rId3"/>
          <a:stretch>
            <a:fillRect/>
          </a:stretch>
        </p:blipFill>
        <p:spPr>
          <a:xfrm>
            <a:off x="8176953" y="901376"/>
            <a:ext cx="3215673" cy="5719610"/>
          </a:xfrm>
          <a:prstGeom prst="rect">
            <a:avLst/>
          </a:prstGeom>
          <a:ln>
            <a:solidFill>
              <a:schemeClr val="accent6"/>
            </a:solidFill>
          </a:ln>
        </p:spPr>
      </p:pic>
      <p:pic>
        <p:nvPicPr>
          <p:cNvPr id="6" name="Picture 5">
            <a:extLst>
              <a:ext uri="{FF2B5EF4-FFF2-40B4-BE49-F238E27FC236}">
                <a16:creationId xmlns:a16="http://schemas.microsoft.com/office/drawing/2014/main" id="{338F386C-AE34-464D-B3E6-D8F1A99393A6}"/>
              </a:ext>
            </a:extLst>
          </p:cNvPr>
          <p:cNvPicPr>
            <a:picLocks noChangeAspect="1"/>
          </p:cNvPicPr>
          <p:nvPr/>
        </p:nvPicPr>
        <p:blipFill>
          <a:blip r:embed="rId4"/>
          <a:stretch>
            <a:fillRect/>
          </a:stretch>
        </p:blipFill>
        <p:spPr>
          <a:xfrm>
            <a:off x="4335236" y="887996"/>
            <a:ext cx="3199252" cy="5690404"/>
          </a:xfrm>
          <a:prstGeom prst="rect">
            <a:avLst/>
          </a:prstGeom>
          <a:ln>
            <a:solidFill>
              <a:schemeClr val="accent2"/>
            </a:solidFill>
          </a:ln>
        </p:spPr>
      </p:pic>
      <p:pic>
        <p:nvPicPr>
          <p:cNvPr id="5" name="Picture 4">
            <a:extLst>
              <a:ext uri="{FF2B5EF4-FFF2-40B4-BE49-F238E27FC236}">
                <a16:creationId xmlns:a16="http://schemas.microsoft.com/office/drawing/2014/main" id="{FEC70857-C730-4B01-80A8-9DED6E10D7D4}"/>
              </a:ext>
            </a:extLst>
          </p:cNvPr>
          <p:cNvPicPr>
            <a:picLocks noChangeAspect="1"/>
          </p:cNvPicPr>
          <p:nvPr/>
        </p:nvPicPr>
        <p:blipFill>
          <a:blip r:embed="rId5"/>
          <a:stretch>
            <a:fillRect/>
          </a:stretch>
        </p:blipFill>
        <p:spPr>
          <a:xfrm>
            <a:off x="484621" y="901376"/>
            <a:ext cx="3199252" cy="5690404"/>
          </a:xfrm>
          <a:prstGeom prst="rect">
            <a:avLst/>
          </a:prstGeom>
        </p:spPr>
      </p:pic>
      <p:sp>
        <p:nvSpPr>
          <p:cNvPr id="2" name="Title 1">
            <a:extLst>
              <a:ext uri="{FF2B5EF4-FFF2-40B4-BE49-F238E27FC236}">
                <a16:creationId xmlns:a16="http://schemas.microsoft.com/office/drawing/2014/main" id="{D669CD29-582D-470C-83B4-886143CF75AC}"/>
              </a:ext>
            </a:extLst>
          </p:cNvPr>
          <p:cNvSpPr>
            <a:spLocks noGrp="1"/>
          </p:cNvSpPr>
          <p:nvPr>
            <p:ph type="title"/>
          </p:nvPr>
        </p:nvSpPr>
        <p:spPr>
          <a:xfrm>
            <a:off x="93024" y="84281"/>
            <a:ext cx="11018520" cy="553920"/>
          </a:xfrm>
        </p:spPr>
        <p:txBody>
          <a:bodyPr/>
          <a:lstStyle/>
          <a:p>
            <a:r>
              <a:rPr lang="en-US"/>
              <a:t>Mobile Join (iOS)</a:t>
            </a:r>
          </a:p>
        </p:txBody>
      </p:sp>
      <p:sp>
        <p:nvSpPr>
          <p:cNvPr id="16" name="Rectangle: Rounded Corners 15">
            <a:extLst>
              <a:ext uri="{FF2B5EF4-FFF2-40B4-BE49-F238E27FC236}">
                <a16:creationId xmlns:a16="http://schemas.microsoft.com/office/drawing/2014/main" id="{D050FD63-D041-4E2D-B689-AB725077E941}"/>
              </a:ext>
            </a:extLst>
          </p:cNvPr>
          <p:cNvSpPr/>
          <p:nvPr/>
        </p:nvSpPr>
        <p:spPr bwMode="auto">
          <a:xfrm>
            <a:off x="3162443" y="1110672"/>
            <a:ext cx="383552" cy="335367"/>
          </a:xfrm>
          <a:prstGeom prst="roundRect">
            <a:avLst/>
          </a:prstGeom>
          <a:noFill/>
          <a:ln w="2540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7" name="Straight Arrow Connector 16">
            <a:extLst>
              <a:ext uri="{FF2B5EF4-FFF2-40B4-BE49-F238E27FC236}">
                <a16:creationId xmlns:a16="http://schemas.microsoft.com/office/drawing/2014/main" id="{C64F2C41-D898-4165-B4EA-01FB58CF1FDE}"/>
              </a:ext>
            </a:extLst>
          </p:cNvPr>
          <p:cNvCxnSpPr>
            <a:cxnSpLocks/>
          </p:cNvCxnSpPr>
          <p:nvPr/>
        </p:nvCxnSpPr>
        <p:spPr>
          <a:xfrm>
            <a:off x="3543090" y="1278355"/>
            <a:ext cx="792146" cy="0"/>
          </a:xfrm>
          <a:prstGeom prst="straightConnector1">
            <a:avLst/>
          </a:prstGeom>
          <a:ln w="254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9F464B0-27A9-4C1E-811C-53268DFFA755}"/>
              </a:ext>
            </a:extLst>
          </p:cNvPr>
          <p:cNvSpPr txBox="1"/>
          <p:nvPr/>
        </p:nvSpPr>
        <p:spPr>
          <a:xfrm>
            <a:off x="8718805" y="5734949"/>
            <a:ext cx="2113062" cy="690860"/>
          </a:xfrm>
          <a:prstGeom prst="rect">
            <a:avLst/>
          </a:prstGeom>
          <a:noFill/>
          <a:ln>
            <a:solidFill>
              <a:schemeClr val="tx1"/>
            </a:solidFill>
          </a:ln>
        </p:spPr>
        <p:txBody>
          <a:bodyPr wrap="square" lIns="182854" tIns="146284" rIns="182854" bIns="146284" rtlCol="0">
            <a:spAutoFit/>
          </a:bodyPr>
          <a:lstStyle/>
          <a:p>
            <a:pPr algn="ctr" defTabSz="914314">
              <a:lnSpc>
                <a:spcPct val="90000"/>
              </a:lnSpc>
              <a:spcAft>
                <a:spcPts val="600"/>
              </a:spcAft>
              <a:defRPr/>
            </a:pPr>
            <a:r>
              <a:rPr lang="en-US" sz="1400">
                <a:gradFill>
                  <a:gsLst>
                    <a:gs pos="2917">
                      <a:srgbClr val="282828"/>
                    </a:gs>
                    <a:gs pos="30000">
                      <a:srgbClr val="282828"/>
                    </a:gs>
                  </a:gsLst>
                  <a:lin ang="5400000" scaled="0"/>
                </a:gradFill>
                <a:latin typeface="Segoe UI"/>
              </a:rPr>
              <a:t>Meeting chat history available.</a:t>
            </a:r>
          </a:p>
        </p:txBody>
      </p:sp>
      <p:sp>
        <p:nvSpPr>
          <p:cNvPr id="23" name="Rectangle: Rounded Corners 22">
            <a:extLst>
              <a:ext uri="{FF2B5EF4-FFF2-40B4-BE49-F238E27FC236}">
                <a16:creationId xmlns:a16="http://schemas.microsoft.com/office/drawing/2014/main" id="{27EE5134-1E00-4793-9BE5-AA321E863386}"/>
              </a:ext>
            </a:extLst>
          </p:cNvPr>
          <p:cNvSpPr/>
          <p:nvPr/>
        </p:nvSpPr>
        <p:spPr bwMode="auto">
          <a:xfrm>
            <a:off x="8254221" y="3865083"/>
            <a:ext cx="3041348" cy="584636"/>
          </a:xfrm>
          <a:prstGeom prst="roundRect">
            <a:avLst/>
          </a:prstGeom>
          <a:noFill/>
          <a:ln w="2540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24" name="Straight Arrow Connector 23">
            <a:extLst>
              <a:ext uri="{FF2B5EF4-FFF2-40B4-BE49-F238E27FC236}">
                <a16:creationId xmlns:a16="http://schemas.microsoft.com/office/drawing/2014/main" id="{38BB37AD-605E-4A3B-A13D-1D179B8EC22B}"/>
              </a:ext>
            </a:extLst>
          </p:cNvPr>
          <p:cNvCxnSpPr>
            <a:cxnSpLocks/>
            <a:stCxn id="22" idx="0"/>
            <a:endCxn id="23" idx="2"/>
          </p:cNvCxnSpPr>
          <p:nvPr/>
        </p:nvCxnSpPr>
        <p:spPr>
          <a:xfrm flipH="1" flipV="1">
            <a:off x="9774896" y="4449719"/>
            <a:ext cx="440" cy="1285230"/>
          </a:xfrm>
          <a:prstGeom prst="straightConnector1">
            <a:avLst/>
          </a:prstGeom>
          <a:ln w="254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3613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CD29-582D-470C-83B4-886143CF75AC}"/>
              </a:ext>
            </a:extLst>
          </p:cNvPr>
          <p:cNvSpPr>
            <a:spLocks noGrp="1"/>
          </p:cNvSpPr>
          <p:nvPr>
            <p:ph type="title"/>
          </p:nvPr>
        </p:nvSpPr>
        <p:spPr/>
        <p:txBody>
          <a:bodyPr/>
          <a:lstStyle/>
          <a:p>
            <a:r>
              <a:rPr lang="en-US"/>
              <a:t>Native Interop (chat)</a:t>
            </a:r>
          </a:p>
        </p:txBody>
      </p:sp>
      <p:pic>
        <p:nvPicPr>
          <p:cNvPr id="6" name="Picture 5">
            <a:extLst>
              <a:ext uri="{FF2B5EF4-FFF2-40B4-BE49-F238E27FC236}">
                <a16:creationId xmlns:a16="http://schemas.microsoft.com/office/drawing/2014/main" id="{5523A0FC-2467-4D5E-8BA2-79AA1636122C}"/>
              </a:ext>
            </a:extLst>
          </p:cNvPr>
          <p:cNvPicPr>
            <a:picLocks noChangeAspect="1"/>
          </p:cNvPicPr>
          <p:nvPr/>
        </p:nvPicPr>
        <p:blipFill>
          <a:blip r:embed="rId3"/>
          <a:stretch>
            <a:fillRect/>
          </a:stretch>
        </p:blipFill>
        <p:spPr>
          <a:xfrm>
            <a:off x="456817" y="878984"/>
            <a:ext cx="9265419" cy="5885708"/>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69200BC3-7F25-4D6A-B57A-7B0F39AE3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201" y="2364720"/>
            <a:ext cx="5040905" cy="4136808"/>
          </a:xfrm>
          <a:prstGeom prst="rect">
            <a:avLst/>
          </a:prstGeom>
        </p:spPr>
      </p:pic>
    </p:spTree>
    <p:custDataLst>
      <p:tags r:id="rId1"/>
    </p:custDataLst>
    <p:extLst>
      <p:ext uri="{BB962C8B-B14F-4D97-AF65-F5344CB8AC3E}">
        <p14:creationId xmlns:p14="http://schemas.microsoft.com/office/powerpoint/2010/main" val="132413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CD29-582D-470C-83B4-886143CF75AC}"/>
              </a:ext>
            </a:extLst>
          </p:cNvPr>
          <p:cNvSpPr>
            <a:spLocks noGrp="1"/>
          </p:cNvSpPr>
          <p:nvPr>
            <p:ph type="title"/>
          </p:nvPr>
        </p:nvSpPr>
        <p:spPr/>
        <p:txBody>
          <a:bodyPr/>
          <a:lstStyle/>
          <a:p>
            <a:r>
              <a:rPr lang="en-US"/>
              <a:t>Native Interop (calling)</a:t>
            </a:r>
          </a:p>
        </p:txBody>
      </p:sp>
      <p:pic>
        <p:nvPicPr>
          <p:cNvPr id="6" name="Picture 5">
            <a:extLst>
              <a:ext uri="{FF2B5EF4-FFF2-40B4-BE49-F238E27FC236}">
                <a16:creationId xmlns:a16="http://schemas.microsoft.com/office/drawing/2014/main" id="{EE72141E-0FBB-4E4B-A1A3-73B8F4C8E091}"/>
              </a:ext>
            </a:extLst>
          </p:cNvPr>
          <p:cNvPicPr>
            <a:picLocks noChangeAspect="1"/>
          </p:cNvPicPr>
          <p:nvPr/>
        </p:nvPicPr>
        <p:blipFill>
          <a:blip r:embed="rId3"/>
          <a:stretch>
            <a:fillRect/>
          </a:stretch>
        </p:blipFill>
        <p:spPr>
          <a:xfrm>
            <a:off x="444011" y="993596"/>
            <a:ext cx="8549502" cy="5434058"/>
          </a:xfrm>
          <a:prstGeom prst="rect">
            <a:avLst/>
          </a:prstGeom>
        </p:spPr>
      </p:pic>
      <p:pic>
        <p:nvPicPr>
          <p:cNvPr id="4" name="Picture 3" descr="A screenshot of a person&#10;&#10;Description generated with very high confidence">
            <a:extLst>
              <a:ext uri="{FF2B5EF4-FFF2-40B4-BE49-F238E27FC236}">
                <a16:creationId xmlns:a16="http://schemas.microsoft.com/office/drawing/2014/main" id="{21E3CA2B-12FF-4402-8E96-3715B4FC8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8575" y="2533160"/>
            <a:ext cx="4744853" cy="3894494"/>
          </a:xfrm>
          <a:prstGeom prst="rect">
            <a:avLst/>
          </a:prstGeom>
        </p:spPr>
      </p:pic>
    </p:spTree>
    <p:custDataLst>
      <p:tags r:id="rId1"/>
    </p:custDataLst>
    <p:extLst>
      <p:ext uri="{BB962C8B-B14F-4D97-AF65-F5344CB8AC3E}">
        <p14:creationId xmlns:p14="http://schemas.microsoft.com/office/powerpoint/2010/main" val="337286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7B1DE-F07B-4222-BED9-F47D7781DDB5}"/>
              </a:ext>
            </a:extLst>
          </p:cNvPr>
          <p:cNvPicPr>
            <a:picLocks noChangeAspect="1"/>
          </p:cNvPicPr>
          <p:nvPr/>
        </p:nvPicPr>
        <p:blipFill>
          <a:blip r:embed="rId4"/>
          <a:stretch>
            <a:fillRect/>
          </a:stretch>
        </p:blipFill>
        <p:spPr>
          <a:xfrm>
            <a:off x="183296" y="1772376"/>
            <a:ext cx="5876080" cy="4269234"/>
          </a:xfrm>
          <a:prstGeom prst="rect">
            <a:avLst/>
          </a:prstGeom>
        </p:spPr>
      </p:pic>
      <p:sp>
        <p:nvSpPr>
          <p:cNvPr id="11" name="Rectangle 10">
            <a:extLst>
              <a:ext uri="{FF2B5EF4-FFF2-40B4-BE49-F238E27FC236}">
                <a16:creationId xmlns:a16="http://schemas.microsoft.com/office/drawing/2014/main" id="{C5902EA4-BD8E-4088-9CC1-17823D01FD62}"/>
              </a:ext>
            </a:extLst>
          </p:cNvPr>
          <p:cNvSpPr/>
          <p:nvPr/>
        </p:nvSpPr>
        <p:spPr bwMode="auto">
          <a:xfrm>
            <a:off x="6191134" y="487"/>
            <a:ext cx="6000002" cy="6857027"/>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2" name="Title 1">
            <a:extLst>
              <a:ext uri="{FF2B5EF4-FFF2-40B4-BE49-F238E27FC236}">
                <a16:creationId xmlns:a16="http://schemas.microsoft.com/office/drawing/2014/main" id="{D669CD29-582D-470C-83B4-886143CF75AC}"/>
              </a:ext>
            </a:extLst>
          </p:cNvPr>
          <p:cNvSpPr>
            <a:spLocks noGrp="1"/>
          </p:cNvSpPr>
          <p:nvPr>
            <p:ph type="title"/>
          </p:nvPr>
        </p:nvSpPr>
        <p:spPr>
          <a:xfrm>
            <a:off x="269240" y="294827"/>
            <a:ext cx="6323102" cy="899537"/>
          </a:xfrm>
        </p:spPr>
        <p:txBody>
          <a:bodyPr/>
          <a:lstStyle/>
          <a:p>
            <a:r>
              <a:rPr lang="en-US"/>
              <a:t>Native Interop </a:t>
            </a:r>
            <a:br>
              <a:rPr lang="en-US"/>
            </a:br>
            <a:r>
              <a:rPr lang="en-US"/>
              <a:t>(desktop sharing from SFB)</a:t>
            </a:r>
          </a:p>
        </p:txBody>
      </p:sp>
      <p:sp>
        <p:nvSpPr>
          <p:cNvPr id="12" name="Content Placeholder 2">
            <a:extLst>
              <a:ext uri="{FF2B5EF4-FFF2-40B4-BE49-F238E27FC236}">
                <a16:creationId xmlns:a16="http://schemas.microsoft.com/office/drawing/2014/main" id="{0C43D3F2-64A1-4622-B8F9-EDB6403F9840}"/>
              </a:ext>
            </a:extLst>
          </p:cNvPr>
          <p:cNvSpPr txBox="1">
            <a:spLocks/>
          </p:cNvSpPr>
          <p:nvPr/>
        </p:nvSpPr>
        <p:spPr>
          <a:xfrm>
            <a:off x="6857892" y="1683292"/>
            <a:ext cx="5132507" cy="3795646"/>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937" lvl="1" indent="0" defTabSz="932563">
              <a:spcBef>
                <a:spcPts val="3000"/>
              </a:spcBef>
              <a:spcAft>
                <a:spcPts val="600"/>
              </a:spcAft>
              <a:buNone/>
              <a:defRPr/>
            </a:pPr>
            <a:r>
              <a:rPr lang="en-US" b="1">
                <a:solidFill>
                  <a:srgbClr val="1A1A1A"/>
                </a:solidFill>
                <a:latin typeface="Segoe UI Semilight" panose="020B0402040204020203" pitchFamily="34" charset="0"/>
                <a:cs typeface="Segoe UI Semilight" panose="020B0402040204020203" pitchFamily="34" charset="0"/>
              </a:rPr>
              <a:t>Skype user communicating with Teams user</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for Business user has established an interop thread</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Communicating via chat/audio/video</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user notified recipient is not using Skype for Business (yellow banner)</a:t>
            </a:r>
          </a:p>
          <a:p>
            <a:pPr marL="7937" lvl="1" indent="0" defTabSz="932563">
              <a:spcBef>
                <a:spcPts val="3000"/>
              </a:spcBef>
              <a:spcAft>
                <a:spcPts val="600"/>
              </a:spcAft>
              <a:buNone/>
              <a:defRPr/>
            </a:pPr>
            <a:r>
              <a:rPr lang="en-US" b="1">
                <a:solidFill>
                  <a:srgbClr val="1A1A1A"/>
                </a:solidFill>
                <a:latin typeface="Segoe UI Semilight" panose="020B0402040204020203" pitchFamily="34" charset="0"/>
                <a:cs typeface="Segoe UI Semilight" panose="020B0402040204020203" pitchFamily="34" charset="0"/>
              </a:rPr>
              <a:t>Desktop Sharing</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user invokes desktop sharing as they normally would</a:t>
            </a:r>
          </a:p>
        </p:txBody>
      </p:sp>
      <p:pic>
        <p:nvPicPr>
          <p:cNvPr id="16" name="Picture 15">
            <a:extLst>
              <a:ext uri="{FF2B5EF4-FFF2-40B4-BE49-F238E27FC236}">
                <a16:creationId xmlns:a16="http://schemas.microsoft.com/office/drawing/2014/main" id="{BB95039D-A25A-4A72-842C-0C27A0E05CDB}"/>
              </a:ext>
            </a:extLst>
          </p:cNvPr>
          <p:cNvPicPr>
            <a:picLocks noChangeAspect="1"/>
          </p:cNvPicPr>
          <p:nvPr/>
        </p:nvPicPr>
        <p:blipFill>
          <a:blip r:embed="rId5"/>
          <a:stretch>
            <a:fillRect/>
          </a:stretch>
        </p:blipFill>
        <p:spPr>
          <a:xfrm>
            <a:off x="2694844" y="3886965"/>
            <a:ext cx="1106937" cy="1703748"/>
          </a:xfrm>
          <a:prstGeom prst="rect">
            <a:avLst/>
          </a:prstGeom>
        </p:spPr>
      </p:pic>
    </p:spTree>
    <p:custDataLst>
      <p:tags r:id="rId1"/>
    </p:custDataLst>
    <p:extLst>
      <p:ext uri="{BB962C8B-B14F-4D97-AF65-F5344CB8AC3E}">
        <p14:creationId xmlns:p14="http://schemas.microsoft.com/office/powerpoint/2010/main" val="368020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9E93BD-429B-4310-A8D0-4D10CBD114BC}"/>
              </a:ext>
            </a:extLst>
          </p:cNvPr>
          <p:cNvPicPr>
            <a:picLocks noChangeAspect="1"/>
          </p:cNvPicPr>
          <p:nvPr/>
        </p:nvPicPr>
        <p:blipFill>
          <a:blip r:embed="rId4"/>
          <a:stretch>
            <a:fillRect/>
          </a:stretch>
        </p:blipFill>
        <p:spPr>
          <a:xfrm>
            <a:off x="183296" y="2183856"/>
            <a:ext cx="5874943" cy="3406217"/>
          </a:xfrm>
          <a:prstGeom prst="rect">
            <a:avLst/>
          </a:prstGeom>
        </p:spPr>
      </p:pic>
      <p:sp>
        <p:nvSpPr>
          <p:cNvPr id="11" name="Rectangle 10">
            <a:extLst>
              <a:ext uri="{FF2B5EF4-FFF2-40B4-BE49-F238E27FC236}">
                <a16:creationId xmlns:a16="http://schemas.microsoft.com/office/drawing/2014/main" id="{C5902EA4-BD8E-4088-9CC1-17823D01FD62}"/>
              </a:ext>
            </a:extLst>
          </p:cNvPr>
          <p:cNvSpPr/>
          <p:nvPr/>
        </p:nvSpPr>
        <p:spPr bwMode="auto">
          <a:xfrm>
            <a:off x="6191134" y="487"/>
            <a:ext cx="6000002" cy="6857027"/>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2" name="Title 1">
            <a:extLst>
              <a:ext uri="{FF2B5EF4-FFF2-40B4-BE49-F238E27FC236}">
                <a16:creationId xmlns:a16="http://schemas.microsoft.com/office/drawing/2014/main" id="{D669CD29-582D-470C-83B4-886143CF75AC}"/>
              </a:ext>
            </a:extLst>
          </p:cNvPr>
          <p:cNvSpPr>
            <a:spLocks noGrp="1"/>
          </p:cNvSpPr>
          <p:nvPr>
            <p:ph type="title"/>
          </p:nvPr>
        </p:nvSpPr>
        <p:spPr>
          <a:xfrm>
            <a:off x="269240" y="294827"/>
            <a:ext cx="6323102" cy="899537"/>
          </a:xfrm>
        </p:spPr>
        <p:txBody>
          <a:bodyPr/>
          <a:lstStyle/>
          <a:p>
            <a:r>
              <a:rPr lang="en-US"/>
              <a:t>Native Interop </a:t>
            </a:r>
            <a:br>
              <a:rPr lang="en-US"/>
            </a:br>
            <a:r>
              <a:rPr lang="en-US"/>
              <a:t>(desktop sharing from SFB)</a:t>
            </a:r>
          </a:p>
        </p:txBody>
      </p:sp>
      <p:sp>
        <p:nvSpPr>
          <p:cNvPr id="12" name="Content Placeholder 2">
            <a:extLst>
              <a:ext uri="{FF2B5EF4-FFF2-40B4-BE49-F238E27FC236}">
                <a16:creationId xmlns:a16="http://schemas.microsoft.com/office/drawing/2014/main" id="{0C43D3F2-64A1-4622-B8F9-EDB6403F9840}"/>
              </a:ext>
            </a:extLst>
          </p:cNvPr>
          <p:cNvSpPr txBox="1">
            <a:spLocks/>
          </p:cNvSpPr>
          <p:nvPr/>
        </p:nvSpPr>
        <p:spPr>
          <a:xfrm>
            <a:off x="6857892" y="1683292"/>
            <a:ext cx="5132507" cy="3795646"/>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937" lvl="1" indent="0" defTabSz="932563">
              <a:spcBef>
                <a:spcPts val="3000"/>
              </a:spcBef>
              <a:spcAft>
                <a:spcPts val="600"/>
              </a:spcAft>
              <a:buNone/>
              <a:defRPr/>
            </a:pPr>
            <a:r>
              <a:rPr lang="en-US" b="1">
                <a:solidFill>
                  <a:srgbClr val="1A1A1A"/>
                </a:solidFill>
                <a:latin typeface="Segoe UI Semilight" panose="020B0402040204020203" pitchFamily="34" charset="0"/>
                <a:cs typeface="Segoe UI Semilight" panose="020B0402040204020203" pitchFamily="34" charset="0"/>
              </a:rPr>
              <a:t>Skype user communicating with Teams user</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for Business user has established an interop thread</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Communicating via chat/audio/video</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user notified recipient is not using Skype for Business (yellow banner)</a:t>
            </a:r>
          </a:p>
          <a:p>
            <a:pPr marL="7937" lvl="1" indent="0" defTabSz="932563">
              <a:spcBef>
                <a:spcPts val="3000"/>
              </a:spcBef>
              <a:spcAft>
                <a:spcPts val="600"/>
              </a:spcAft>
              <a:buNone/>
              <a:defRPr/>
            </a:pPr>
            <a:r>
              <a:rPr lang="en-US" b="1">
                <a:solidFill>
                  <a:srgbClr val="1A1A1A"/>
                </a:solidFill>
                <a:latin typeface="Segoe UI Semilight" panose="020B0402040204020203" pitchFamily="34" charset="0"/>
                <a:cs typeface="Segoe UI Semilight" panose="020B0402040204020203" pitchFamily="34" charset="0"/>
              </a:rPr>
              <a:t>Desktop Sharing</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user invokes desktop sharing as they normally would</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Meeting automatically started</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user is moved into Skype Meeting transparently</a:t>
            </a:r>
          </a:p>
        </p:txBody>
      </p:sp>
    </p:spTree>
    <p:custDataLst>
      <p:tags r:id="rId1"/>
    </p:custDataLst>
    <p:extLst>
      <p:ext uri="{BB962C8B-B14F-4D97-AF65-F5344CB8AC3E}">
        <p14:creationId xmlns:p14="http://schemas.microsoft.com/office/powerpoint/2010/main" val="6587610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902EA4-BD8E-4088-9CC1-17823D01FD62}"/>
              </a:ext>
            </a:extLst>
          </p:cNvPr>
          <p:cNvSpPr/>
          <p:nvPr/>
        </p:nvSpPr>
        <p:spPr bwMode="auto">
          <a:xfrm>
            <a:off x="6191134" y="487"/>
            <a:ext cx="6000002" cy="6857027"/>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2" name="Title 1">
            <a:extLst>
              <a:ext uri="{FF2B5EF4-FFF2-40B4-BE49-F238E27FC236}">
                <a16:creationId xmlns:a16="http://schemas.microsoft.com/office/drawing/2014/main" id="{D669CD29-582D-470C-83B4-886143CF75AC}"/>
              </a:ext>
            </a:extLst>
          </p:cNvPr>
          <p:cNvSpPr>
            <a:spLocks noGrp="1"/>
          </p:cNvSpPr>
          <p:nvPr>
            <p:ph type="title"/>
          </p:nvPr>
        </p:nvSpPr>
        <p:spPr>
          <a:xfrm>
            <a:off x="269240" y="294827"/>
            <a:ext cx="6323102" cy="899537"/>
          </a:xfrm>
        </p:spPr>
        <p:txBody>
          <a:bodyPr/>
          <a:lstStyle/>
          <a:p>
            <a:r>
              <a:rPr lang="en-US"/>
              <a:t>Native Interop </a:t>
            </a:r>
            <a:br>
              <a:rPr lang="en-US"/>
            </a:br>
            <a:r>
              <a:rPr lang="en-US"/>
              <a:t>(desktop sharing from SFB)</a:t>
            </a:r>
          </a:p>
        </p:txBody>
      </p:sp>
      <p:sp>
        <p:nvSpPr>
          <p:cNvPr id="12" name="Content Placeholder 2">
            <a:extLst>
              <a:ext uri="{FF2B5EF4-FFF2-40B4-BE49-F238E27FC236}">
                <a16:creationId xmlns:a16="http://schemas.microsoft.com/office/drawing/2014/main" id="{0C43D3F2-64A1-4622-B8F9-EDB6403F9840}"/>
              </a:ext>
            </a:extLst>
          </p:cNvPr>
          <p:cNvSpPr txBox="1">
            <a:spLocks/>
          </p:cNvSpPr>
          <p:nvPr/>
        </p:nvSpPr>
        <p:spPr>
          <a:xfrm>
            <a:off x="6857892" y="1683292"/>
            <a:ext cx="5132507" cy="3795646"/>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937" lvl="1" indent="0" defTabSz="932563">
              <a:spcBef>
                <a:spcPts val="3000"/>
              </a:spcBef>
              <a:spcAft>
                <a:spcPts val="600"/>
              </a:spcAft>
              <a:buNone/>
              <a:defRPr/>
            </a:pPr>
            <a:r>
              <a:rPr lang="en-US" b="1">
                <a:solidFill>
                  <a:srgbClr val="1A1A1A"/>
                </a:solidFill>
                <a:latin typeface="Segoe UI Semilight" panose="020B0402040204020203" pitchFamily="34" charset="0"/>
                <a:cs typeface="Segoe UI Semilight" panose="020B0402040204020203" pitchFamily="34" charset="0"/>
              </a:rPr>
              <a:t>Skype user communicating with Teams user</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for Business user has established an interop thread</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Communicating via chat/audio/video</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user notified recipient is not using Skype for Business (yellow banner)</a:t>
            </a:r>
          </a:p>
          <a:p>
            <a:pPr marL="7937" lvl="1" indent="0" defTabSz="932563">
              <a:spcBef>
                <a:spcPts val="3000"/>
              </a:spcBef>
              <a:spcAft>
                <a:spcPts val="600"/>
              </a:spcAft>
              <a:buNone/>
              <a:defRPr/>
            </a:pPr>
            <a:r>
              <a:rPr lang="en-US" b="1">
                <a:solidFill>
                  <a:srgbClr val="1A1A1A"/>
                </a:solidFill>
                <a:latin typeface="Segoe UI Semilight" panose="020B0402040204020203" pitchFamily="34" charset="0"/>
                <a:cs typeface="Segoe UI Semilight" panose="020B0402040204020203" pitchFamily="34" charset="0"/>
              </a:rPr>
              <a:t>Desktop Sharing</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user invokes desktop sharing as they normally would</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Meeting automatically started</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Skype user is moved into Skype Meeting transparently</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Teams user will receive meeting join link through chat</a:t>
            </a:r>
          </a:p>
          <a:p>
            <a:pPr marL="7937" lvl="2" indent="0" defTabSz="932563">
              <a:spcBef>
                <a:spcPts val="0"/>
              </a:spcBef>
              <a:spcAft>
                <a:spcPts val="400"/>
              </a:spcAft>
              <a:buNone/>
              <a:defRPr/>
            </a:pPr>
            <a:r>
              <a:rPr lang="en-US" sz="1400">
                <a:solidFill>
                  <a:srgbClr val="1A1A1A"/>
                </a:solidFill>
                <a:latin typeface="Segoe UI Semilight" panose="020B0402040204020203" pitchFamily="34" charset="0"/>
                <a:cs typeface="Segoe UI Semilight" panose="020B0402040204020203" pitchFamily="34" charset="0"/>
              </a:rPr>
              <a:t>Teams user will join meeting in Skype (using full client or web app)</a:t>
            </a:r>
          </a:p>
        </p:txBody>
      </p:sp>
      <p:pic>
        <p:nvPicPr>
          <p:cNvPr id="6" name="Picture 5">
            <a:extLst>
              <a:ext uri="{FF2B5EF4-FFF2-40B4-BE49-F238E27FC236}">
                <a16:creationId xmlns:a16="http://schemas.microsoft.com/office/drawing/2014/main" id="{7C7302E0-1F89-414F-BFBE-F20F0D2B6429}"/>
              </a:ext>
            </a:extLst>
          </p:cNvPr>
          <p:cNvPicPr>
            <a:picLocks noChangeAspect="1"/>
          </p:cNvPicPr>
          <p:nvPr/>
        </p:nvPicPr>
        <p:blipFill>
          <a:blip r:embed="rId4"/>
          <a:stretch>
            <a:fillRect/>
          </a:stretch>
        </p:blipFill>
        <p:spPr>
          <a:xfrm>
            <a:off x="60817" y="1977075"/>
            <a:ext cx="6074567" cy="3863212"/>
          </a:xfrm>
          <a:prstGeom prst="rect">
            <a:avLst/>
          </a:prstGeom>
        </p:spPr>
      </p:pic>
    </p:spTree>
    <p:custDataLst>
      <p:tags r:id="rId1"/>
    </p:custDataLst>
    <p:extLst>
      <p:ext uri="{BB962C8B-B14F-4D97-AF65-F5344CB8AC3E}">
        <p14:creationId xmlns:p14="http://schemas.microsoft.com/office/powerpoint/2010/main" val="235951523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999" y="2537185"/>
            <a:ext cx="7589519" cy="997206"/>
          </a:xfrm>
        </p:spPr>
        <p:txBody>
          <a:bodyPr/>
          <a:lstStyle/>
          <a:p>
            <a:r>
              <a:rPr lang="en-US" dirty="0"/>
              <a:t>Upgrading from Skype for Business (default recommendation)</a:t>
            </a:r>
          </a:p>
        </p:txBody>
      </p:sp>
    </p:spTree>
    <p:extLst>
      <p:ext uri="{BB962C8B-B14F-4D97-AF65-F5344CB8AC3E}">
        <p14:creationId xmlns:p14="http://schemas.microsoft.com/office/powerpoint/2010/main" val="367120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3B51-F79D-4FFF-83C9-3E0D6367D5EF}"/>
              </a:ext>
            </a:extLst>
          </p:cNvPr>
          <p:cNvSpPr>
            <a:spLocks noGrp="1"/>
          </p:cNvSpPr>
          <p:nvPr>
            <p:ph type="title"/>
          </p:nvPr>
        </p:nvSpPr>
        <p:spPr>
          <a:xfrm>
            <a:off x="463266" y="510047"/>
            <a:ext cx="11016957" cy="489363"/>
          </a:xfrm>
        </p:spPr>
        <p:txBody>
          <a:bodyPr/>
          <a:lstStyle/>
          <a:p>
            <a:pPr>
              <a:lnSpc>
                <a:spcPct val="110000"/>
              </a:lnSpc>
              <a:spcBef>
                <a:spcPts val="0"/>
              </a:spcBef>
            </a:pPr>
            <a:r>
              <a:rPr lang="en-US" sz="3137" dirty="0"/>
              <a:t>Skype for Business Organization: User perspective</a:t>
            </a:r>
            <a:endParaRPr lang="en-US" sz="1765" spc="0" dirty="0">
              <a:solidFill>
                <a:schemeClr val="accent3"/>
              </a:solidFill>
              <a:latin typeface="Segoe UI Semibold" panose="020B0502040204020203" pitchFamily="34" charset="0"/>
              <a:cs typeface="Segoe UI Semibold" panose="020B0502040204020203" pitchFamily="34" charset="0"/>
            </a:endParaRPr>
          </a:p>
        </p:txBody>
      </p:sp>
      <p:grpSp>
        <p:nvGrpSpPr>
          <p:cNvPr id="58" name="Group 57">
            <a:extLst>
              <a:ext uri="{FF2B5EF4-FFF2-40B4-BE49-F238E27FC236}">
                <a16:creationId xmlns:a16="http://schemas.microsoft.com/office/drawing/2014/main" id="{E640F3B8-6A73-4C1D-B023-839CAF78A412}"/>
              </a:ext>
            </a:extLst>
          </p:cNvPr>
          <p:cNvGrpSpPr/>
          <p:nvPr/>
        </p:nvGrpSpPr>
        <p:grpSpPr>
          <a:xfrm>
            <a:off x="7874054" y="2476268"/>
            <a:ext cx="3695463" cy="1428368"/>
            <a:chOff x="6703130" y="2098428"/>
            <a:chExt cx="3695987" cy="1428571"/>
          </a:xfrm>
        </p:grpSpPr>
        <p:pic>
          <p:nvPicPr>
            <p:cNvPr id="45" name="Picture 44">
              <a:extLst>
                <a:ext uri="{FF2B5EF4-FFF2-40B4-BE49-F238E27FC236}">
                  <a16:creationId xmlns:a16="http://schemas.microsoft.com/office/drawing/2014/main" id="{AF52A126-E0CE-4220-82AD-03EA3A9A777C}"/>
                </a:ext>
              </a:extLst>
            </p:cNvPr>
            <p:cNvPicPr>
              <a:picLocks noChangeAspect="1"/>
            </p:cNvPicPr>
            <p:nvPr/>
          </p:nvPicPr>
          <p:blipFill>
            <a:blip r:embed="rId4"/>
            <a:stretch>
              <a:fillRect/>
            </a:stretch>
          </p:blipFill>
          <p:spPr>
            <a:xfrm>
              <a:off x="8494355" y="2098428"/>
              <a:ext cx="1904762" cy="1428571"/>
            </a:xfrm>
            <a:prstGeom prst="rect">
              <a:avLst/>
            </a:prstGeom>
          </p:spPr>
        </p:pic>
        <p:sp>
          <p:nvSpPr>
            <p:cNvPr id="53" name="Arrow: Right 52">
              <a:extLst>
                <a:ext uri="{FF2B5EF4-FFF2-40B4-BE49-F238E27FC236}">
                  <a16:creationId xmlns:a16="http://schemas.microsoft.com/office/drawing/2014/main" id="{C80F36C8-0569-4246-8B1E-6F94692FBA7F}"/>
                </a:ext>
              </a:extLst>
            </p:cNvPr>
            <p:cNvSpPr/>
            <p:nvPr/>
          </p:nvSpPr>
          <p:spPr bwMode="auto">
            <a:xfrm>
              <a:off x="6703130" y="2636339"/>
              <a:ext cx="988760" cy="350878"/>
            </a:xfrm>
            <a:prstGeom prst="rightArrow">
              <a:avLst/>
            </a:prstGeom>
            <a:solidFill>
              <a:srgbClr val="43BD7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latin typeface="Segoe UI"/>
              </a:endParaRPr>
            </a:p>
          </p:txBody>
        </p:sp>
      </p:grpSp>
      <p:sp>
        <p:nvSpPr>
          <p:cNvPr id="24" name="Content Placeholder 2">
            <a:extLst>
              <a:ext uri="{FF2B5EF4-FFF2-40B4-BE49-F238E27FC236}">
                <a16:creationId xmlns:a16="http://schemas.microsoft.com/office/drawing/2014/main" id="{FF9873E2-D883-485C-938E-9DB7DCBD0B0A}"/>
              </a:ext>
            </a:extLst>
          </p:cNvPr>
          <p:cNvSpPr txBox="1">
            <a:spLocks/>
          </p:cNvSpPr>
          <p:nvPr/>
        </p:nvSpPr>
        <p:spPr>
          <a:xfrm>
            <a:off x="463266" y="1165114"/>
            <a:ext cx="10385966"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563">
              <a:buNone/>
            </a:pPr>
            <a:r>
              <a:rPr lang="en-US" sz="2000">
                <a:solidFill>
                  <a:srgbClr val="D83B01"/>
                </a:solidFill>
                <a:latin typeface="Segoe UI Semibold" panose="020B0502040204020203" pitchFamily="34" charset="0"/>
                <a:cs typeface="Segoe UI Semibold" panose="020B0502040204020203" pitchFamily="34" charset="0"/>
              </a:rPr>
              <a:t>Full Side by Side Approach</a:t>
            </a:r>
          </a:p>
        </p:txBody>
      </p:sp>
      <p:pic>
        <p:nvPicPr>
          <p:cNvPr id="6" name="Picture 5">
            <a:extLst>
              <a:ext uri="{FF2B5EF4-FFF2-40B4-BE49-F238E27FC236}">
                <a16:creationId xmlns:a16="http://schemas.microsoft.com/office/drawing/2014/main" id="{52CC7FC0-5BE2-4B1F-BC45-FD6438AAFD49}"/>
              </a:ext>
            </a:extLst>
          </p:cNvPr>
          <p:cNvPicPr>
            <a:picLocks noChangeAspect="1"/>
          </p:cNvPicPr>
          <p:nvPr/>
        </p:nvPicPr>
        <p:blipFill>
          <a:blip r:embed="rId5"/>
          <a:stretch>
            <a:fillRect/>
          </a:stretch>
        </p:blipFill>
        <p:spPr>
          <a:xfrm>
            <a:off x="794389" y="2537981"/>
            <a:ext cx="1237919" cy="1428368"/>
          </a:xfrm>
          <a:prstGeom prst="rect">
            <a:avLst/>
          </a:prstGeom>
        </p:spPr>
      </p:pic>
      <p:grpSp>
        <p:nvGrpSpPr>
          <p:cNvPr id="18" name="Group 17">
            <a:extLst>
              <a:ext uri="{FF2B5EF4-FFF2-40B4-BE49-F238E27FC236}">
                <a16:creationId xmlns:a16="http://schemas.microsoft.com/office/drawing/2014/main" id="{80274EB2-ED7F-4A96-943A-BE8422279A3E}"/>
              </a:ext>
            </a:extLst>
          </p:cNvPr>
          <p:cNvGrpSpPr/>
          <p:nvPr/>
        </p:nvGrpSpPr>
        <p:grpSpPr>
          <a:xfrm>
            <a:off x="2798979" y="2537981"/>
            <a:ext cx="4806816" cy="1440105"/>
            <a:chOff x="2798511" y="2168073"/>
            <a:chExt cx="4807498" cy="1440309"/>
          </a:xfrm>
        </p:grpSpPr>
        <p:sp>
          <p:nvSpPr>
            <p:cNvPr id="26" name="Arrow: Right 25">
              <a:extLst>
                <a:ext uri="{FF2B5EF4-FFF2-40B4-BE49-F238E27FC236}">
                  <a16:creationId xmlns:a16="http://schemas.microsoft.com/office/drawing/2014/main" id="{F79ACAD1-503C-4132-9CD8-F5BDA5290682}"/>
                </a:ext>
              </a:extLst>
            </p:cNvPr>
            <p:cNvSpPr/>
            <p:nvPr/>
          </p:nvSpPr>
          <p:spPr bwMode="auto">
            <a:xfrm>
              <a:off x="2798511" y="2726393"/>
              <a:ext cx="988760" cy="350878"/>
            </a:xfrm>
            <a:prstGeom prst="rightArrow">
              <a:avLst/>
            </a:prstGeom>
            <a:solidFill>
              <a:srgbClr val="43BD7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latin typeface="Segoe UI"/>
              </a:endParaRPr>
            </a:p>
          </p:txBody>
        </p:sp>
        <p:grpSp>
          <p:nvGrpSpPr>
            <p:cNvPr id="17" name="Group 16">
              <a:extLst>
                <a:ext uri="{FF2B5EF4-FFF2-40B4-BE49-F238E27FC236}">
                  <a16:creationId xmlns:a16="http://schemas.microsoft.com/office/drawing/2014/main" id="{6BE79EFC-CA38-4E96-A518-5D34BBFEE032}"/>
                </a:ext>
              </a:extLst>
            </p:cNvPr>
            <p:cNvGrpSpPr/>
            <p:nvPr/>
          </p:nvGrpSpPr>
          <p:grpSpPr>
            <a:xfrm>
              <a:off x="4199659" y="2168073"/>
              <a:ext cx="3406350" cy="1440309"/>
              <a:chOff x="4199659" y="2168073"/>
              <a:chExt cx="3406350" cy="1440309"/>
            </a:xfrm>
          </p:grpSpPr>
          <p:pic>
            <p:nvPicPr>
              <p:cNvPr id="13" name="Picture 12">
                <a:extLst>
                  <a:ext uri="{FF2B5EF4-FFF2-40B4-BE49-F238E27FC236}">
                    <a16:creationId xmlns:a16="http://schemas.microsoft.com/office/drawing/2014/main" id="{B82B31D7-E760-448B-B981-2836D827376D}"/>
                  </a:ext>
                </a:extLst>
              </p:cNvPr>
              <p:cNvPicPr>
                <a:picLocks noChangeAspect="1"/>
              </p:cNvPicPr>
              <p:nvPr/>
            </p:nvPicPr>
            <p:blipFill>
              <a:blip r:embed="rId4"/>
              <a:stretch>
                <a:fillRect/>
              </a:stretch>
            </p:blipFill>
            <p:spPr>
              <a:xfrm>
                <a:off x="5701247" y="2168073"/>
                <a:ext cx="1904762" cy="1428571"/>
              </a:xfrm>
              <a:prstGeom prst="rect">
                <a:avLst/>
              </a:prstGeom>
            </p:spPr>
          </p:pic>
          <p:sp>
            <p:nvSpPr>
              <p:cNvPr id="31" name="TextBox 30">
                <a:extLst>
                  <a:ext uri="{FF2B5EF4-FFF2-40B4-BE49-F238E27FC236}">
                    <a16:creationId xmlns:a16="http://schemas.microsoft.com/office/drawing/2014/main" id="{B812CF53-9BA8-422B-B2EA-9C2916F3E451}"/>
                  </a:ext>
                </a:extLst>
              </p:cNvPr>
              <p:cNvSpPr txBox="1"/>
              <p:nvPr/>
            </p:nvSpPr>
            <p:spPr>
              <a:xfrm>
                <a:off x="5395067" y="2523937"/>
                <a:ext cx="598685" cy="615640"/>
              </a:xfrm>
              <a:prstGeom prst="rect">
                <a:avLst/>
              </a:prstGeom>
              <a:noFill/>
            </p:spPr>
            <p:txBody>
              <a:bodyPr wrap="square" lIns="0" tIns="0" rIns="0" bIns="0" rtlCol="0">
                <a:spAutoFit/>
              </a:bodyPr>
              <a:lstStyle/>
              <a:p>
                <a:pPr defTabSz="914192"/>
                <a:r>
                  <a:rPr lang="en-US" sz="4000">
                    <a:gradFill>
                      <a:gsLst>
                        <a:gs pos="2917">
                          <a:srgbClr val="1A1A1A"/>
                        </a:gs>
                        <a:gs pos="30000">
                          <a:srgbClr val="1A1A1A"/>
                        </a:gs>
                      </a:gsLst>
                      <a:lin ang="5400000" scaled="0"/>
                    </a:gradFill>
                    <a:latin typeface="Segoe UI"/>
                  </a:rPr>
                  <a:t>+</a:t>
                </a:r>
              </a:p>
            </p:txBody>
          </p:sp>
          <p:pic>
            <p:nvPicPr>
              <p:cNvPr id="34" name="Picture 33">
                <a:extLst>
                  <a:ext uri="{FF2B5EF4-FFF2-40B4-BE49-F238E27FC236}">
                    <a16:creationId xmlns:a16="http://schemas.microsoft.com/office/drawing/2014/main" id="{D5676FC4-605D-42F5-ACBD-665D48A367C2}"/>
                  </a:ext>
                </a:extLst>
              </p:cNvPr>
              <p:cNvPicPr>
                <a:picLocks noChangeAspect="1"/>
              </p:cNvPicPr>
              <p:nvPr/>
            </p:nvPicPr>
            <p:blipFill>
              <a:blip r:embed="rId6"/>
              <a:stretch>
                <a:fillRect/>
              </a:stretch>
            </p:blipFill>
            <p:spPr>
              <a:xfrm>
                <a:off x="4199659" y="2179433"/>
                <a:ext cx="1238423" cy="1428949"/>
              </a:xfrm>
              <a:prstGeom prst="rect">
                <a:avLst/>
              </a:prstGeom>
            </p:spPr>
          </p:pic>
        </p:grpSp>
      </p:grpSp>
      <p:sp>
        <p:nvSpPr>
          <p:cNvPr id="3" name="TextBox 2">
            <a:extLst>
              <a:ext uri="{FF2B5EF4-FFF2-40B4-BE49-F238E27FC236}">
                <a16:creationId xmlns:a16="http://schemas.microsoft.com/office/drawing/2014/main" id="{A40A8A0E-C8D0-4674-9C14-DA9D0BC9DE71}"/>
              </a:ext>
            </a:extLst>
          </p:cNvPr>
          <p:cNvSpPr txBox="1"/>
          <p:nvPr/>
        </p:nvSpPr>
        <p:spPr>
          <a:xfrm>
            <a:off x="915880" y="4531891"/>
            <a:ext cx="10923441" cy="1381907"/>
          </a:xfrm>
          <a:prstGeom prst="rect">
            <a:avLst/>
          </a:prstGeom>
          <a:noFill/>
        </p:spPr>
        <p:txBody>
          <a:bodyPr wrap="square" lIns="0" tIns="0" rIns="0" bIns="0" rtlCol="0">
            <a:spAutoFit/>
          </a:bodyPr>
          <a:lstStyle/>
          <a:p>
            <a:pPr marL="285695" indent="-285695" defTabSz="914192">
              <a:spcAft>
                <a:spcPts val="600"/>
              </a:spcAft>
              <a:buFont typeface="Arial" panose="020B0604020202020204" pitchFamily="34" charset="0"/>
              <a:buChar char="•"/>
            </a:pPr>
            <a:r>
              <a:rPr lang="en-US" sz="2000">
                <a:solidFill>
                  <a:srgbClr val="1A1A1A"/>
                </a:solidFill>
                <a:latin typeface="Segoe UI"/>
              </a:rPr>
              <a:t>Enable Teams with full functionality</a:t>
            </a:r>
          </a:p>
          <a:p>
            <a:pPr marL="285695" indent="-285695" defTabSz="914192">
              <a:spcAft>
                <a:spcPts val="600"/>
              </a:spcAft>
              <a:buFont typeface="Arial" panose="020B0604020202020204" pitchFamily="34" charset="0"/>
              <a:buChar char="•"/>
            </a:pPr>
            <a:r>
              <a:rPr lang="en-US" sz="2000">
                <a:solidFill>
                  <a:srgbClr val="1A1A1A"/>
                </a:solidFill>
                <a:latin typeface="Segoe UI"/>
              </a:rPr>
              <a:t>Allow users to experience full benefits of Teams digital transformation soonest</a:t>
            </a:r>
          </a:p>
          <a:p>
            <a:pPr marL="285695" indent="-285695" defTabSz="914192">
              <a:spcAft>
                <a:spcPts val="600"/>
              </a:spcAft>
              <a:buFont typeface="Arial" panose="020B0604020202020204" pitchFamily="34" charset="0"/>
              <a:buChar char="•"/>
            </a:pPr>
            <a:r>
              <a:rPr lang="en-US" sz="2000">
                <a:solidFill>
                  <a:srgbClr val="1A1A1A"/>
                </a:solidFill>
                <a:latin typeface="Segoe UI"/>
              </a:rPr>
              <a:t>All users must run both Skype for Business and Teams clients at all times until they become Teams Only</a:t>
            </a:r>
            <a:endParaRPr lang="en-US">
              <a:solidFill>
                <a:srgbClr val="1A1A1A"/>
              </a:solidFill>
              <a:latin typeface="Segoe UI"/>
            </a:endParaRPr>
          </a:p>
        </p:txBody>
      </p:sp>
    </p:spTree>
    <p:custDataLst>
      <p:tags r:id="rId1"/>
    </p:custDataLst>
    <p:extLst>
      <p:ext uri="{BB962C8B-B14F-4D97-AF65-F5344CB8AC3E}">
        <p14:creationId xmlns:p14="http://schemas.microsoft.com/office/powerpoint/2010/main" val="1682549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CAC9B34-84A9-4EB6-9FF7-149A36CC6B24}"/>
              </a:ext>
            </a:extLst>
          </p:cNvPr>
          <p:cNvSpPr/>
          <p:nvPr/>
        </p:nvSpPr>
        <p:spPr bwMode="auto">
          <a:xfrm>
            <a:off x="2032047" y="1564612"/>
            <a:ext cx="2742811" cy="255995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2000">
                <a:gradFill>
                  <a:gsLst>
                    <a:gs pos="0">
                      <a:srgbClr val="FFFFFF"/>
                    </a:gs>
                    <a:gs pos="100000">
                      <a:srgbClr val="FFFFFF"/>
                    </a:gs>
                  </a:gsLst>
                  <a:lin ang="5400000" scaled="0"/>
                </a:gradFill>
                <a:latin typeface="Segoe UI"/>
                <a:ea typeface="Segoe UI" pitchFamily="34" charset="0"/>
                <a:cs typeface="Segoe UI" pitchFamily="34" charset="0"/>
              </a:rPr>
              <a:t>SFBO</a:t>
            </a:r>
          </a:p>
        </p:txBody>
      </p:sp>
      <p:sp>
        <p:nvSpPr>
          <p:cNvPr id="4" name="Oval 3">
            <a:extLst>
              <a:ext uri="{FF2B5EF4-FFF2-40B4-BE49-F238E27FC236}">
                <a16:creationId xmlns:a16="http://schemas.microsoft.com/office/drawing/2014/main" id="{A3E974AD-23A8-4E93-AE9F-A90C4683393E}"/>
              </a:ext>
            </a:extLst>
          </p:cNvPr>
          <p:cNvSpPr/>
          <p:nvPr/>
        </p:nvSpPr>
        <p:spPr bwMode="auto">
          <a:xfrm>
            <a:off x="2032047" y="1564612"/>
            <a:ext cx="2742811" cy="2559957"/>
          </a:xfrm>
          <a:prstGeom prst="ellipse">
            <a:avLst/>
          </a:prstGeom>
          <a:pattFill prst="solidDmnd">
            <a:fgClr>
              <a:schemeClr val="accent1"/>
            </a:fgClr>
            <a:bgClr>
              <a:srgbClr val="7030A0"/>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2000">
                <a:gradFill>
                  <a:gsLst>
                    <a:gs pos="0">
                      <a:srgbClr val="FFFFFF"/>
                    </a:gs>
                    <a:gs pos="100000">
                      <a:srgbClr val="FFFFFF"/>
                    </a:gs>
                  </a:gsLst>
                  <a:lin ang="5400000" scaled="0"/>
                </a:gradFill>
                <a:latin typeface="Segoe UI"/>
                <a:ea typeface="Segoe UI" pitchFamily="34" charset="0"/>
                <a:cs typeface="Segoe UI" pitchFamily="34" charset="0"/>
              </a:rPr>
              <a:t>Teams &amp; SFBO</a:t>
            </a:r>
            <a:endParaRPr lang="en-US" sz="1600">
              <a:gradFill>
                <a:gsLst>
                  <a:gs pos="0">
                    <a:srgbClr val="FFFFFF"/>
                  </a:gs>
                  <a:gs pos="100000">
                    <a:srgbClr val="FFFFFF"/>
                  </a:gs>
                </a:gsLst>
                <a:lin ang="5400000" scaled="0"/>
              </a:gradFill>
              <a:latin typeface="Segoe UI"/>
              <a:ea typeface="Segoe UI" pitchFamily="34" charset="0"/>
              <a:cs typeface="Segoe UI" pitchFamily="34" charset="0"/>
            </a:endParaRPr>
          </a:p>
          <a:p>
            <a:pPr algn="ctr" defTabSz="932293" fontAlgn="base">
              <a:spcBef>
                <a:spcPct val="0"/>
              </a:spcBef>
              <a:spcAft>
                <a:spcPct val="0"/>
              </a:spcAft>
            </a:pPr>
            <a:r>
              <a:rPr lang="en-US" sz="1600">
                <a:gradFill>
                  <a:gsLst>
                    <a:gs pos="0">
                      <a:srgbClr val="FFFFFF"/>
                    </a:gs>
                    <a:gs pos="100000">
                      <a:srgbClr val="FFFFFF"/>
                    </a:gs>
                  </a:gsLst>
                  <a:lin ang="5400000" scaled="0"/>
                </a:gradFill>
                <a:latin typeface="Segoe UI"/>
                <a:ea typeface="Segoe UI" pitchFamily="34" charset="0"/>
                <a:cs typeface="Segoe UI" pitchFamily="34" charset="0"/>
              </a:rPr>
              <a:t>Side by side</a:t>
            </a:r>
          </a:p>
        </p:txBody>
      </p:sp>
      <p:sp>
        <p:nvSpPr>
          <p:cNvPr id="6" name="Oval 5">
            <a:extLst>
              <a:ext uri="{FF2B5EF4-FFF2-40B4-BE49-F238E27FC236}">
                <a16:creationId xmlns:a16="http://schemas.microsoft.com/office/drawing/2014/main" id="{11399DDD-4FC2-4AD4-9918-15B4ECBEFBAE}"/>
              </a:ext>
            </a:extLst>
          </p:cNvPr>
          <p:cNvSpPr/>
          <p:nvPr/>
        </p:nvSpPr>
        <p:spPr bwMode="auto">
          <a:xfrm>
            <a:off x="2031258" y="1557723"/>
            <a:ext cx="2742811" cy="2559957"/>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2000" dirty="0">
                <a:gradFill>
                  <a:gsLst>
                    <a:gs pos="0">
                      <a:srgbClr val="FFFFFF"/>
                    </a:gs>
                    <a:gs pos="100000">
                      <a:srgbClr val="FFFFFF"/>
                    </a:gs>
                  </a:gsLst>
                  <a:lin ang="5400000" scaled="0"/>
                </a:gradFill>
                <a:latin typeface="Segoe UI"/>
                <a:ea typeface="Segoe UI" pitchFamily="34" charset="0"/>
                <a:cs typeface="Segoe UI" pitchFamily="34" charset="0"/>
              </a:rPr>
              <a:t>Teams</a:t>
            </a:r>
          </a:p>
          <a:p>
            <a:pPr algn="ctr" defTabSz="932293" fontAlgn="base">
              <a:spcBef>
                <a:spcPct val="0"/>
              </a:spcBef>
              <a:spcAft>
                <a:spcPct val="0"/>
              </a:spcAft>
            </a:pPr>
            <a:r>
              <a:rPr lang="en-US" sz="1400" dirty="0">
                <a:gradFill>
                  <a:gsLst>
                    <a:gs pos="0">
                      <a:srgbClr val="FFFFFF"/>
                    </a:gs>
                    <a:gs pos="100000">
                      <a:srgbClr val="FFFFFF"/>
                    </a:gs>
                  </a:gsLst>
                  <a:lin ang="5400000" scaled="0"/>
                </a:gradFill>
                <a:latin typeface="Segoe UI"/>
                <a:ea typeface="Segoe UI" pitchFamily="34" charset="0"/>
                <a:cs typeface="Segoe UI" pitchFamily="34" charset="0"/>
              </a:rPr>
              <a:t>(Drive saturation while Skype for Business still on)</a:t>
            </a:r>
          </a:p>
        </p:txBody>
      </p:sp>
      <p:pic>
        <p:nvPicPr>
          <p:cNvPr id="11" name="Picture 10">
            <a:extLst>
              <a:ext uri="{FF2B5EF4-FFF2-40B4-BE49-F238E27FC236}">
                <a16:creationId xmlns:a16="http://schemas.microsoft.com/office/drawing/2014/main" id="{F05C1492-89B6-42A7-9506-B4EC5286BFD7}"/>
              </a:ext>
            </a:extLst>
          </p:cNvPr>
          <p:cNvPicPr>
            <a:picLocks noChangeAspect="1"/>
          </p:cNvPicPr>
          <p:nvPr/>
        </p:nvPicPr>
        <p:blipFill>
          <a:blip r:embed="rId3"/>
          <a:stretch>
            <a:fillRect/>
          </a:stretch>
        </p:blipFill>
        <p:spPr>
          <a:xfrm>
            <a:off x="3310111" y="4235345"/>
            <a:ext cx="983805" cy="737854"/>
          </a:xfrm>
          <a:prstGeom prst="rect">
            <a:avLst/>
          </a:prstGeom>
        </p:spPr>
      </p:pic>
      <p:pic>
        <p:nvPicPr>
          <p:cNvPr id="9" name="Picture 8">
            <a:extLst>
              <a:ext uri="{FF2B5EF4-FFF2-40B4-BE49-F238E27FC236}">
                <a16:creationId xmlns:a16="http://schemas.microsoft.com/office/drawing/2014/main" id="{D26530EC-03E8-48F2-882D-8CC702CEBD59}"/>
              </a:ext>
            </a:extLst>
          </p:cNvPr>
          <p:cNvPicPr>
            <a:picLocks noChangeAspect="1"/>
          </p:cNvPicPr>
          <p:nvPr/>
        </p:nvPicPr>
        <p:blipFill>
          <a:blip r:embed="rId4"/>
          <a:stretch>
            <a:fillRect/>
          </a:stretch>
        </p:blipFill>
        <p:spPr>
          <a:xfrm>
            <a:off x="3082905" y="4235346"/>
            <a:ext cx="639471" cy="737852"/>
          </a:xfrm>
          <a:prstGeom prst="rect">
            <a:avLst/>
          </a:prstGeom>
        </p:spPr>
      </p:pic>
      <p:sp>
        <p:nvSpPr>
          <p:cNvPr id="7" name="TextBox 6">
            <a:extLst>
              <a:ext uri="{FF2B5EF4-FFF2-40B4-BE49-F238E27FC236}">
                <a16:creationId xmlns:a16="http://schemas.microsoft.com/office/drawing/2014/main" id="{844B4BBC-2119-41CD-94DD-818BFDFC351B}"/>
              </a:ext>
            </a:extLst>
          </p:cNvPr>
          <p:cNvSpPr txBox="1"/>
          <p:nvPr/>
        </p:nvSpPr>
        <p:spPr>
          <a:xfrm>
            <a:off x="436739" y="5480005"/>
            <a:ext cx="12509053" cy="271613"/>
          </a:xfrm>
          <a:prstGeom prst="rect">
            <a:avLst/>
          </a:prstGeom>
          <a:noFill/>
        </p:spPr>
        <p:txBody>
          <a:bodyPr wrap="square" lIns="0" tIns="0" rIns="0" bIns="0" rtlCol="0">
            <a:spAutoFit/>
          </a:bodyPr>
          <a:lstStyle/>
          <a:p>
            <a:pPr marL="285695" indent="-285695" defTabSz="914192">
              <a:buFont typeface="Arial" panose="020B0604020202020204" pitchFamily="34" charset="0"/>
              <a:buChar char="•"/>
            </a:pPr>
            <a:r>
              <a:rPr lang="en-US" sz="1765" dirty="0">
                <a:solidFill>
                  <a:srgbClr val="1A1A1A"/>
                </a:solidFill>
              </a:rPr>
              <a:t>Drive rapid adoption across your organization to saturation, while leaving Skype for Business enabled.</a:t>
            </a:r>
            <a:endParaRPr lang="en-US" sz="1765" dirty="0">
              <a:gradFill>
                <a:gsLst>
                  <a:gs pos="2917">
                    <a:srgbClr val="1A1A1A"/>
                  </a:gs>
                  <a:gs pos="30000">
                    <a:srgbClr val="1A1A1A"/>
                  </a:gs>
                </a:gsLst>
                <a:lin ang="5400000" scaled="0"/>
              </a:gradFill>
            </a:endParaRPr>
          </a:p>
        </p:txBody>
      </p:sp>
      <p:sp>
        <p:nvSpPr>
          <p:cNvPr id="12" name="Oval 11">
            <a:extLst>
              <a:ext uri="{FF2B5EF4-FFF2-40B4-BE49-F238E27FC236}">
                <a16:creationId xmlns:a16="http://schemas.microsoft.com/office/drawing/2014/main" id="{BE1DB2DB-96CE-423D-A9D0-6D211823AD89}"/>
              </a:ext>
            </a:extLst>
          </p:cNvPr>
          <p:cNvSpPr/>
          <p:nvPr/>
        </p:nvSpPr>
        <p:spPr bwMode="auto">
          <a:xfrm>
            <a:off x="6850808" y="2517706"/>
            <a:ext cx="685703" cy="639989"/>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200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8286BBB1-EEA3-4FD5-9256-762481E107FA}"/>
              </a:ext>
            </a:extLst>
          </p:cNvPr>
          <p:cNvPicPr>
            <a:picLocks noChangeAspect="1"/>
          </p:cNvPicPr>
          <p:nvPr/>
        </p:nvPicPr>
        <p:blipFill>
          <a:blip r:embed="rId3"/>
          <a:stretch>
            <a:fillRect/>
          </a:stretch>
        </p:blipFill>
        <p:spPr>
          <a:xfrm>
            <a:off x="6731647" y="4238789"/>
            <a:ext cx="983805" cy="737854"/>
          </a:xfrm>
          <a:prstGeom prst="rect">
            <a:avLst/>
          </a:prstGeom>
        </p:spPr>
      </p:pic>
      <p:cxnSp>
        <p:nvCxnSpPr>
          <p:cNvPr id="14" name="Straight Arrow Connector 13">
            <a:extLst>
              <a:ext uri="{FF2B5EF4-FFF2-40B4-BE49-F238E27FC236}">
                <a16:creationId xmlns:a16="http://schemas.microsoft.com/office/drawing/2014/main" id="{84A46A86-C3D8-4444-B8AE-E85EB3B53D14}"/>
              </a:ext>
            </a:extLst>
          </p:cNvPr>
          <p:cNvCxnSpPr>
            <a:cxnSpLocks/>
          </p:cNvCxnSpPr>
          <p:nvPr/>
        </p:nvCxnSpPr>
        <p:spPr>
          <a:xfrm>
            <a:off x="4912407" y="2822653"/>
            <a:ext cx="800868" cy="0"/>
          </a:xfrm>
          <a:prstGeom prst="straightConnector1">
            <a:avLst/>
          </a:prstGeom>
          <a:ln w="22225">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4AE14C7-8BF9-466A-AC24-4FCBDE796882}"/>
              </a:ext>
            </a:extLst>
          </p:cNvPr>
          <p:cNvSpPr txBox="1"/>
          <p:nvPr/>
        </p:nvSpPr>
        <p:spPr>
          <a:xfrm>
            <a:off x="436738" y="5075379"/>
            <a:ext cx="11604259" cy="271554"/>
          </a:xfrm>
          <a:prstGeom prst="rect">
            <a:avLst/>
          </a:prstGeom>
          <a:noFill/>
        </p:spPr>
        <p:txBody>
          <a:bodyPr wrap="square" lIns="0" tIns="0" rIns="0" bIns="0" rtlCol="0">
            <a:spAutoFit/>
          </a:bodyPr>
          <a:lstStyle/>
          <a:p>
            <a:pPr marL="285695" indent="-285695" defTabSz="914192">
              <a:buFont typeface="Arial" panose="020B0604020202020204" pitchFamily="34" charset="0"/>
              <a:buChar char="•"/>
            </a:pPr>
            <a:r>
              <a:rPr lang="en-US" sz="1765" dirty="0">
                <a:solidFill>
                  <a:srgbClr val="1A1A1A"/>
                </a:solidFill>
              </a:rPr>
              <a:t>Deploy Teams side-by-side with Skype for Business (online or on-premises) with full* functionality in Teams</a:t>
            </a:r>
          </a:p>
        </p:txBody>
      </p:sp>
      <p:sp>
        <p:nvSpPr>
          <p:cNvPr id="16" name="TextBox 15">
            <a:extLst>
              <a:ext uri="{FF2B5EF4-FFF2-40B4-BE49-F238E27FC236}">
                <a16:creationId xmlns:a16="http://schemas.microsoft.com/office/drawing/2014/main" id="{C6C0A4EC-25EA-494D-98BE-E57058E1CB25}"/>
              </a:ext>
            </a:extLst>
          </p:cNvPr>
          <p:cNvSpPr txBox="1"/>
          <p:nvPr/>
        </p:nvSpPr>
        <p:spPr>
          <a:xfrm>
            <a:off x="436739" y="5879245"/>
            <a:ext cx="11604259" cy="543226"/>
          </a:xfrm>
          <a:prstGeom prst="rect">
            <a:avLst/>
          </a:prstGeom>
          <a:noFill/>
        </p:spPr>
        <p:txBody>
          <a:bodyPr wrap="square" lIns="0" tIns="0" rIns="0" bIns="0" rtlCol="0">
            <a:spAutoFit/>
          </a:bodyPr>
          <a:lstStyle/>
          <a:p>
            <a:pPr marL="285695" indent="-285695" defTabSz="914192">
              <a:buFont typeface="Arial" panose="020B0604020202020204" pitchFamily="34" charset="0"/>
              <a:buChar char="•"/>
            </a:pPr>
            <a:r>
              <a:rPr lang="en-US" sz="1765" dirty="0">
                <a:solidFill>
                  <a:srgbClr val="1A1A1A"/>
                </a:solidFill>
              </a:rPr>
              <a:t>Once you have reached a saturated level of adoption and all room devices are deemed Teams compatible, upgrade all users to Teams-only as rapidly as possible.</a:t>
            </a:r>
          </a:p>
        </p:txBody>
      </p:sp>
      <p:sp>
        <p:nvSpPr>
          <p:cNvPr id="18" name="Oval 17">
            <a:extLst>
              <a:ext uri="{FF2B5EF4-FFF2-40B4-BE49-F238E27FC236}">
                <a16:creationId xmlns:a16="http://schemas.microsoft.com/office/drawing/2014/main" id="{77D9D9F3-C174-48BC-B5D8-5DA83E0416E0}"/>
              </a:ext>
            </a:extLst>
          </p:cNvPr>
          <p:cNvSpPr/>
          <p:nvPr/>
        </p:nvSpPr>
        <p:spPr bwMode="auto">
          <a:xfrm>
            <a:off x="5755804" y="1523691"/>
            <a:ext cx="2742811" cy="2559957"/>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2000">
                <a:gradFill>
                  <a:gsLst>
                    <a:gs pos="0">
                      <a:srgbClr val="FFFFFF"/>
                    </a:gs>
                    <a:gs pos="100000">
                      <a:srgbClr val="FFFFFF"/>
                    </a:gs>
                  </a:gsLst>
                  <a:lin ang="5400000" scaled="0"/>
                </a:gradFill>
                <a:latin typeface="Segoe UI"/>
                <a:ea typeface="Segoe UI" pitchFamily="34" charset="0"/>
                <a:cs typeface="Segoe UI" pitchFamily="34" charset="0"/>
              </a:rPr>
              <a:t>Teams Only</a:t>
            </a:r>
          </a:p>
        </p:txBody>
      </p:sp>
      <p:sp>
        <p:nvSpPr>
          <p:cNvPr id="20" name="Title 1">
            <a:extLst>
              <a:ext uri="{FF2B5EF4-FFF2-40B4-BE49-F238E27FC236}">
                <a16:creationId xmlns:a16="http://schemas.microsoft.com/office/drawing/2014/main" id="{D57577F8-30D9-43DA-A4EB-3043A7156308}"/>
              </a:ext>
            </a:extLst>
          </p:cNvPr>
          <p:cNvSpPr>
            <a:spLocks noGrp="1"/>
          </p:cNvSpPr>
          <p:nvPr>
            <p:ph type="title"/>
          </p:nvPr>
        </p:nvSpPr>
        <p:spPr>
          <a:xfrm>
            <a:off x="463266" y="510047"/>
            <a:ext cx="11016957" cy="489363"/>
          </a:xfrm>
        </p:spPr>
        <p:txBody>
          <a:bodyPr/>
          <a:lstStyle/>
          <a:p>
            <a:pPr>
              <a:lnSpc>
                <a:spcPct val="110000"/>
              </a:lnSpc>
              <a:spcBef>
                <a:spcPts val="0"/>
              </a:spcBef>
            </a:pPr>
            <a:r>
              <a:rPr lang="en-US" sz="3137" dirty="0"/>
              <a:t>Skype for Business Organization: User perspective</a:t>
            </a:r>
            <a:endParaRPr lang="en-US" sz="1765" spc="0" dirty="0">
              <a:solidFill>
                <a:schemeClr val="accent3"/>
              </a:solidFill>
              <a:latin typeface="Segoe UI Semibold" panose="020B0502040204020203" pitchFamily="34" charset="0"/>
              <a:cs typeface="Segoe UI Semibold" panose="020B0502040204020203" pitchFamily="34" charset="0"/>
            </a:endParaRPr>
          </a:p>
        </p:txBody>
      </p:sp>
      <p:sp>
        <p:nvSpPr>
          <p:cNvPr id="21" name="Content Placeholder 2">
            <a:extLst>
              <a:ext uri="{FF2B5EF4-FFF2-40B4-BE49-F238E27FC236}">
                <a16:creationId xmlns:a16="http://schemas.microsoft.com/office/drawing/2014/main" id="{31762F4A-4F10-4E41-A453-7F4DA1E2EB99}"/>
              </a:ext>
            </a:extLst>
          </p:cNvPr>
          <p:cNvSpPr txBox="1">
            <a:spLocks/>
          </p:cNvSpPr>
          <p:nvPr/>
        </p:nvSpPr>
        <p:spPr>
          <a:xfrm>
            <a:off x="463266" y="1165114"/>
            <a:ext cx="10385966"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563">
              <a:buNone/>
            </a:pPr>
            <a:r>
              <a:rPr lang="en-US" sz="2000">
                <a:solidFill>
                  <a:srgbClr val="D83B01"/>
                </a:solidFill>
                <a:latin typeface="Segoe UI Semibold" panose="020B0502040204020203" pitchFamily="34" charset="0"/>
                <a:cs typeface="Segoe UI Semibold" panose="020B0502040204020203" pitchFamily="34" charset="0"/>
              </a:rPr>
              <a:t>Full Side by Side Approach</a:t>
            </a:r>
          </a:p>
        </p:txBody>
      </p:sp>
    </p:spTree>
    <p:custDataLst>
      <p:tags r:id="rId1"/>
    </p:custDataLst>
    <p:extLst>
      <p:ext uri="{BB962C8B-B14F-4D97-AF65-F5344CB8AC3E}">
        <p14:creationId xmlns:p14="http://schemas.microsoft.com/office/powerpoint/2010/main" val="4088887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8.16952E-8 -0.01498 L -0.03753 -0.01498 " pathEditMode="fixed" rAng="0" ptsTypes="AA">
                                      <p:cBhvr>
                                        <p:cTn id="8" dur="500" fill="hold"/>
                                        <p:tgtEl>
                                          <p:spTgt spid="9"/>
                                        </p:tgtEl>
                                        <p:attrNameLst>
                                          <p:attrName>ppt_x</p:attrName>
                                          <p:attrName>ppt_y</p:attrName>
                                        </p:attrNameLst>
                                      </p:cBhvr>
                                      <p:rCtr x="-1876" y="0"/>
                                    </p:animMotion>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500"/>
                            </p:stCondLst>
                            <p:childTnLst>
                              <p:par>
                                <p:cTn id="13" presetID="1" presetClass="exit"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26" presetClass="emph" presetSubtype="0" repeatCount="2000" fill="hold"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par>
                                <p:cTn id="38" presetID="6" presetClass="emph" presetSubtype="0" fill="hold" grpId="2" nodeType="withEffect">
                                  <p:stCondLst>
                                    <p:cond delay="0"/>
                                  </p:stCondLst>
                                  <p:childTnLst>
                                    <p:animScale>
                                      <p:cBhvr>
                                        <p:cTn id="39" dur="1000" fill="hold"/>
                                        <p:tgtEl>
                                          <p:spTgt spid="6"/>
                                        </p:tgtEl>
                                      </p:cBhvr>
                                      <p:by x="25000" y="25000"/>
                                    </p:animScale>
                                  </p:childTnLst>
                                </p:cTn>
                              </p:par>
                              <p:par>
                                <p:cTn id="40" presetID="6" presetClass="emph" presetSubtype="0" fill="hold" grpId="1" nodeType="withEffect">
                                  <p:stCondLst>
                                    <p:cond delay="0"/>
                                  </p:stCondLst>
                                  <p:childTnLst>
                                    <p:animScale>
                                      <p:cBhvr>
                                        <p:cTn id="41" dur="1000" fill="hold"/>
                                        <p:tgtEl>
                                          <p:spTgt spid="12"/>
                                        </p:tgtEl>
                                      </p:cBhvr>
                                      <p:by x="400000" y="400000"/>
                                    </p:animScale>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par>
                          <p:cTn id="45" fill="hold">
                            <p:stCondLst>
                              <p:cond delay="1000"/>
                            </p:stCondLst>
                            <p:childTnLst>
                              <p:par>
                                <p:cTn id="46" presetID="1" presetClass="exit" presetSubtype="0" fill="hold" grpId="1" nodeType="afterEffect">
                                  <p:stCondLst>
                                    <p:cond delay="0"/>
                                  </p:stCondLst>
                                  <p:childTnLst>
                                    <p:set>
                                      <p:cBhvr>
                                        <p:cTn id="47" dur="1" fill="hold">
                                          <p:stCondLst>
                                            <p:cond delay="0"/>
                                          </p:stCondLst>
                                        </p:cTn>
                                        <p:tgtEl>
                                          <p:spTgt spid="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12"/>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6" grpId="0" animBg="1"/>
      <p:bldP spid="6" grpId="1" animBg="1"/>
      <p:bldP spid="6" grpId="2" animBg="1"/>
      <p:bldP spid="7" grpId="0"/>
      <p:bldP spid="12" grpId="0" animBg="1"/>
      <p:bldP spid="12" grpId="1" animBg="1"/>
      <p:bldP spid="12" grpId="2" animBg="1"/>
      <p:bldP spid="15" grpId="0"/>
      <p:bldP spid="16"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638681B1-6474-5F48-B7BE-B7DB304632F1}"/>
              </a:ext>
            </a:extLst>
          </p:cNvPr>
          <p:cNvSpPr txBox="1">
            <a:spLocks/>
          </p:cNvSpPr>
          <p:nvPr/>
        </p:nvSpPr>
        <p:spPr>
          <a:xfrm>
            <a:off x="1733918" y="1459028"/>
            <a:ext cx="6111489" cy="1360372"/>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6348" lvl="1" defTabSz="932563">
              <a:spcBef>
                <a:spcPct val="20000"/>
              </a:spcBef>
              <a:spcAft>
                <a:spcPts val="600"/>
              </a:spcAft>
              <a:buSzPct val="90000"/>
              <a:defRPr/>
            </a:pPr>
            <a:r>
              <a:rPr lang="en-US" sz="2400" b="1">
                <a:solidFill>
                  <a:srgbClr val="0078D4"/>
                </a:solidFill>
                <a:latin typeface="Segoe UI Semibold"/>
              </a:rPr>
              <a:t>Advanced features and capabilities</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Teams can do more than Skype for Business Online</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Rapid innovation based upon a rich </a:t>
            </a:r>
            <a:r>
              <a:rPr lang="en-US" sz="1600">
                <a:solidFill>
                  <a:srgbClr val="1A1A1A">
                    <a:lumMod val="90000"/>
                    <a:lumOff val="10000"/>
                  </a:srgbClr>
                </a:solidFill>
              </a:rPr>
              <a:t>Intelligent Communications roadmap </a:t>
            </a:r>
            <a:endParaRPr lang="en-US" sz="1600">
              <a:solidFill>
                <a:srgbClr val="1A1A1A">
                  <a:lumMod val="90000"/>
                  <a:lumOff val="10000"/>
                </a:srgbClr>
              </a:solidFill>
              <a:latin typeface="Segoe UI"/>
            </a:endParaRPr>
          </a:p>
        </p:txBody>
      </p:sp>
      <p:sp>
        <p:nvSpPr>
          <p:cNvPr id="14" name="Text Placeholder 5">
            <a:extLst>
              <a:ext uri="{FF2B5EF4-FFF2-40B4-BE49-F238E27FC236}">
                <a16:creationId xmlns:a16="http://schemas.microsoft.com/office/drawing/2014/main" id="{49D73906-81E3-CE42-AFE9-702E0087AD40}"/>
              </a:ext>
            </a:extLst>
          </p:cNvPr>
          <p:cNvSpPr txBox="1">
            <a:spLocks/>
          </p:cNvSpPr>
          <p:nvPr/>
        </p:nvSpPr>
        <p:spPr>
          <a:xfrm>
            <a:off x="1715515" y="3276600"/>
            <a:ext cx="6435243" cy="1114151"/>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6348" lvl="1" defTabSz="932563">
              <a:spcBef>
                <a:spcPct val="20000"/>
              </a:spcBef>
              <a:spcAft>
                <a:spcPts val="600"/>
              </a:spcAft>
              <a:buSzPct val="90000"/>
              <a:defRPr/>
            </a:pPr>
            <a:r>
              <a:rPr lang="en-US" sz="2400" b="1">
                <a:solidFill>
                  <a:srgbClr val="0078D4"/>
                </a:solidFill>
                <a:latin typeface="Segoe UI Semibold"/>
              </a:rPr>
              <a:t>Modern user experiences</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State-of-the-art cross-platform and mobile experiences</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Collaboration across Teams and Channels</a:t>
            </a:r>
          </a:p>
        </p:txBody>
      </p:sp>
      <p:sp>
        <p:nvSpPr>
          <p:cNvPr id="15" name="Text Placeholder 5">
            <a:extLst>
              <a:ext uri="{FF2B5EF4-FFF2-40B4-BE49-F238E27FC236}">
                <a16:creationId xmlns:a16="http://schemas.microsoft.com/office/drawing/2014/main" id="{CFD85602-9B1B-194D-9031-BC578FF8F47D}"/>
              </a:ext>
            </a:extLst>
          </p:cNvPr>
          <p:cNvSpPr txBox="1">
            <a:spLocks/>
          </p:cNvSpPr>
          <p:nvPr/>
        </p:nvSpPr>
        <p:spPr>
          <a:xfrm>
            <a:off x="1729510" y="4913428"/>
            <a:ext cx="6115897" cy="1114151"/>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6348" lvl="1" defTabSz="932563">
              <a:spcBef>
                <a:spcPct val="20000"/>
              </a:spcBef>
              <a:spcAft>
                <a:spcPts val="600"/>
              </a:spcAft>
              <a:buSzPct val="90000"/>
              <a:defRPr/>
            </a:pPr>
            <a:r>
              <a:rPr lang="en-US" sz="2400" b="1">
                <a:solidFill>
                  <a:srgbClr val="0078D4"/>
                </a:solidFill>
                <a:latin typeface="Segoe UI Semibold"/>
              </a:rPr>
              <a:t>Performance by design</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Re-imagined client built on cloud infrastructure</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Teams provides improvements in quality and operational metrics</a:t>
            </a:r>
          </a:p>
        </p:txBody>
      </p:sp>
      <p:sp>
        <p:nvSpPr>
          <p:cNvPr id="25" name="Title 1">
            <a:extLst>
              <a:ext uri="{FF2B5EF4-FFF2-40B4-BE49-F238E27FC236}">
                <a16:creationId xmlns:a16="http://schemas.microsoft.com/office/drawing/2014/main" id="{1E3F016B-3E43-46E5-9919-D76BCCF75C22}"/>
              </a:ext>
            </a:extLst>
          </p:cNvPr>
          <p:cNvSpPr txBox="1">
            <a:spLocks/>
          </p:cNvSpPr>
          <p:nvPr/>
        </p:nvSpPr>
        <p:spPr>
          <a:xfrm>
            <a:off x="455855" y="498812"/>
            <a:ext cx="5371119" cy="739408"/>
          </a:xfrm>
          <a:prstGeom prst="rect">
            <a:avLst/>
          </a:prstGeom>
        </p:spPr>
        <p:txBody>
          <a:bodyPr vert="horz" wrap="square" lIns="0" tIns="0" rIns="0" bIns="0" rtlCol="0" anchor="t">
            <a:noAutofit/>
          </a:bodyPr>
          <a:lstStyle>
            <a:defPPr>
              <a:defRPr lang="en-US"/>
            </a:defPPr>
            <a:lvl1pPr defTabSz="932688">
              <a:lnSpc>
                <a:spcPct val="100000"/>
              </a:lnSpc>
              <a:spcBef>
                <a:spcPct val="0"/>
              </a:spcBef>
              <a:buNone/>
              <a:defRPr lang="en-US" sz="3600" b="0" cap="none" spc="-50" baseline="0" dirty="0" smtClean="0">
                <a:ln w="3175">
                  <a:noFill/>
                </a:ln>
                <a:solidFill>
                  <a:srgbClr val="2F2F2F"/>
                </a:solidFill>
                <a:effectLst/>
                <a:latin typeface="Segoe UI Semibold" panose="020B0702040204020203" pitchFamily="34" charset="0"/>
                <a:cs typeface="Segoe UI Semibold" panose="020B0702040204020203" pitchFamily="34" charset="0"/>
              </a:defRPr>
            </a:lvl1pPr>
            <a:lvl2pPr marL="466344" defTabSz="932688">
              <a:defRPr sz="1836"/>
            </a:lvl2pPr>
            <a:lvl3pPr marL="932688" defTabSz="932688">
              <a:defRPr sz="1836"/>
            </a:lvl3pPr>
            <a:lvl4pPr marL="1399032" defTabSz="932688">
              <a:defRPr sz="1836"/>
            </a:lvl4pPr>
            <a:lvl5pPr marL="1865376" defTabSz="932688">
              <a:defRPr sz="1836"/>
            </a:lvl5pPr>
            <a:lvl6pPr marL="2331720" defTabSz="932688">
              <a:defRPr sz="1836"/>
            </a:lvl6pPr>
            <a:lvl7pPr marL="2798064" defTabSz="932688">
              <a:defRPr sz="1836"/>
            </a:lvl7pPr>
            <a:lvl8pPr marL="3264408" defTabSz="932688">
              <a:defRPr sz="1836"/>
            </a:lvl8pPr>
            <a:lvl9pPr marL="3730752" defTabSz="932688">
              <a:defRPr sz="1836"/>
            </a:lvl9pPr>
          </a:lstStyle>
          <a:p>
            <a:r>
              <a:rPr lang="en-US"/>
              <a:t>Why upgrade to Teams?</a:t>
            </a:r>
            <a:endParaRPr lang="en-US" sz="2000">
              <a:solidFill>
                <a:srgbClr val="0078D4"/>
              </a:solidFill>
            </a:endParaRPr>
          </a:p>
        </p:txBody>
      </p:sp>
      <p:sp>
        <p:nvSpPr>
          <p:cNvPr id="22" name="Title 4">
            <a:extLst>
              <a:ext uri="{FF2B5EF4-FFF2-40B4-BE49-F238E27FC236}">
                <a16:creationId xmlns:a16="http://schemas.microsoft.com/office/drawing/2014/main" id="{283AC543-FDB9-4763-91A0-8408A60495AC}"/>
              </a:ext>
            </a:extLst>
          </p:cNvPr>
          <p:cNvSpPr txBox="1">
            <a:spLocks/>
          </p:cNvSpPr>
          <p:nvPr/>
        </p:nvSpPr>
        <p:spPr>
          <a:xfrm>
            <a:off x="8570880" y="538894"/>
            <a:ext cx="3253717" cy="543475"/>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lang="en-US" b="0" spc="-147">
                <a:gradFill>
                  <a:gsLst>
                    <a:gs pos="1250">
                      <a:srgbClr val="1A1A1A"/>
                    </a:gs>
                    <a:gs pos="100000">
                      <a:srgbClr val="1A1A1A"/>
                    </a:gs>
                  </a:gsLst>
                  <a:lin ang="5400000" scaled="0"/>
                </a:gradFill>
                <a:latin typeface="Segoe UI Semibold"/>
              </a:rPr>
              <a:t>Teams is used in</a:t>
            </a:r>
            <a:endParaRPr kumimoji="0" lang="en-US" sz="3600" b="0" i="0" u="none" strike="noStrike" kern="1200" cap="none" spc="-147"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endParaRPr>
          </a:p>
        </p:txBody>
      </p:sp>
      <p:sp>
        <p:nvSpPr>
          <p:cNvPr id="26" name="Title 3">
            <a:extLst>
              <a:ext uri="{FF2B5EF4-FFF2-40B4-BE49-F238E27FC236}">
                <a16:creationId xmlns:a16="http://schemas.microsoft.com/office/drawing/2014/main" id="{D1F73BD2-491A-448A-9475-7D17E2798934}"/>
              </a:ext>
            </a:extLst>
          </p:cNvPr>
          <p:cNvSpPr txBox="1">
            <a:spLocks/>
          </p:cNvSpPr>
          <p:nvPr/>
        </p:nvSpPr>
        <p:spPr>
          <a:xfrm>
            <a:off x="8555662" y="1277838"/>
            <a:ext cx="3034755" cy="1058844"/>
          </a:xfrm>
          <a:prstGeom prst="rect">
            <a:avLst/>
          </a:prstGeom>
        </p:spPr>
        <p:txBody>
          <a:bodyPr lIns="0" anchor="t"/>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defTabSz="914192">
              <a:lnSpc>
                <a:spcPct val="100000"/>
              </a:lnSpc>
              <a:spcBef>
                <a:spcPts val="0"/>
              </a:spcBef>
              <a:defRPr/>
            </a:pPr>
            <a:r>
              <a:rPr lang="en-US" spc="-147">
                <a:ln>
                  <a:noFill/>
                </a:ln>
                <a:solidFill>
                  <a:srgbClr val="0078D4"/>
                </a:solidFill>
                <a:latin typeface="Segoe UI"/>
                <a:cs typeface="Segoe UI"/>
              </a:rPr>
              <a:t>500,000</a:t>
            </a:r>
            <a:r>
              <a:rPr kumimoji="0" lang="en-US" b="0" i="0" u="none" strike="noStrike" kern="1200" cap="none" spc="-147" normalizeH="0" baseline="0" noProof="0">
                <a:ln>
                  <a:noFill/>
                </a:ln>
                <a:solidFill>
                  <a:srgbClr val="0078D4"/>
                </a:solidFill>
                <a:effectLst/>
                <a:uLnTx/>
                <a:uFillTx/>
                <a:latin typeface="Segoe UI"/>
                <a:ea typeface="+mn-ea"/>
                <a:cs typeface="Segoe UI"/>
              </a:rPr>
              <a:t>+</a:t>
            </a:r>
            <a:r>
              <a:rPr kumimoji="0" lang="en-US" sz="1950" b="0" i="0" u="none" strike="noStrike" kern="1200" cap="none" spc="-147" normalizeH="0" baseline="0" noProof="0">
                <a:ln w="3175">
                  <a:noFill/>
                </a:ln>
                <a:solidFill>
                  <a:srgbClr val="0078D4"/>
                </a:solidFill>
                <a:effectLst/>
                <a:uLnTx/>
                <a:uFillTx/>
                <a:latin typeface="Segoe UI Semibold"/>
                <a:ea typeface="+mn-ea"/>
                <a:cs typeface="Segoe UI"/>
              </a:rPr>
              <a:t> </a:t>
            </a:r>
            <a:br>
              <a:rPr lang="en-US" sz="1950" b="0" i="0" u="none" strike="noStrike" kern="1200" cap="none" spc="-147" normalizeH="0" baseline="0" noProof="0">
                <a:ln w="3175">
                  <a:noFill/>
                </a:ln>
                <a:effectLst/>
                <a:uLnTx/>
                <a:uFillTx/>
                <a:latin typeface="Segoe UI Semibold"/>
                <a:cs typeface="Segoe UI" pitchFamily="34" charset="0"/>
              </a:rPr>
            </a:br>
            <a:r>
              <a:rPr kumimoji="0" lang="en-US" sz="2000"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a:rPr>
              <a:t>companies</a:t>
            </a:r>
            <a:endParaRPr kumimoji="0" lang="en-US" sz="2353"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a:endParaRPr>
          </a:p>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745" b="0" i="0" u="none" strike="noStrike" kern="1200" cap="none" spc="-49" normalizeH="0" baseline="0" noProof="0">
              <a:ln w="3175">
                <a:noFill/>
              </a:ln>
              <a:solidFill>
                <a:srgbClr val="0078D7"/>
              </a:solidFill>
              <a:effectLst/>
              <a:highlight>
                <a:srgbClr val="FFFF00"/>
              </a:highlight>
              <a:uLnTx/>
              <a:uFillTx/>
              <a:latin typeface="Segoe UI Semibold"/>
              <a:ea typeface="+mn-ea"/>
              <a:cs typeface="Segoe UI Semibold"/>
            </a:endParaRPr>
          </a:p>
        </p:txBody>
      </p:sp>
      <p:sp>
        <p:nvSpPr>
          <p:cNvPr id="27" name="Title 3">
            <a:extLst>
              <a:ext uri="{FF2B5EF4-FFF2-40B4-BE49-F238E27FC236}">
                <a16:creationId xmlns:a16="http://schemas.microsoft.com/office/drawing/2014/main" id="{BD2842F4-6BCF-4359-9813-CC3A6757AB8F}"/>
              </a:ext>
            </a:extLst>
          </p:cNvPr>
          <p:cNvSpPr txBox="1">
            <a:spLocks/>
          </p:cNvSpPr>
          <p:nvPr/>
        </p:nvSpPr>
        <p:spPr>
          <a:xfrm>
            <a:off x="8579378" y="2564116"/>
            <a:ext cx="2059517" cy="1058844"/>
          </a:xfrm>
          <a:prstGeom prst="rect">
            <a:avLst/>
          </a:prstGeom>
        </p:spPr>
        <p:txBody>
          <a:bodyPr lIns="0" anchor="t"/>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192">
              <a:lnSpc>
                <a:spcPct val="100000"/>
              </a:lnSpc>
              <a:spcBef>
                <a:spcPts val="0"/>
              </a:spcBef>
              <a:defRPr/>
            </a:pPr>
            <a:r>
              <a:rPr lang="en-US" spc="-147">
                <a:ln>
                  <a:noFill/>
                </a:ln>
                <a:solidFill>
                  <a:srgbClr val="0078D4"/>
                </a:solidFill>
                <a:latin typeface="Segoe UI"/>
                <a:cs typeface="Segoe UI"/>
              </a:rPr>
              <a:t>91 </a:t>
            </a:r>
            <a:br>
              <a:rPr lang="en-US" sz="3100" b="0" i="0" u="none" strike="noStrike" kern="1200" cap="none" spc="-147" normalizeH="0" baseline="0" noProof="0">
                <a:ln>
                  <a:noFill/>
                </a:ln>
                <a:effectLst/>
                <a:uLnTx/>
                <a:uFillTx/>
                <a:latin typeface="Segoe UI"/>
                <a:cs typeface="Segoe UI" pitchFamily="34" charset="0"/>
              </a:rPr>
            </a:br>
            <a:r>
              <a:rPr kumimoji="0" lang="en-US" sz="2000"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a:rPr>
              <a:t>of Fortune 100</a:t>
            </a:r>
            <a:endParaRPr kumimoji="0" lang="en-US" sz="1961"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a:endParaRPr>
          </a:p>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745" b="0" i="0" u="none" strike="noStrike" kern="1200" cap="none" spc="-49" normalizeH="0" baseline="0" noProof="0">
              <a:ln>
                <a:noFill/>
              </a:ln>
              <a:gradFill>
                <a:gsLst>
                  <a:gs pos="1250">
                    <a:srgbClr val="2C292A"/>
                  </a:gs>
                  <a:gs pos="100000">
                    <a:srgbClr val="2C292A"/>
                  </a:gs>
                </a:gsLst>
                <a:lin ang="5400000" scaled="0"/>
              </a:gradFill>
              <a:effectLst/>
              <a:uLnTx/>
              <a:uFillTx/>
              <a:latin typeface="Segoe UI"/>
              <a:ea typeface="+mn-ea"/>
              <a:cs typeface="Segoe UI" pitchFamily="34" charset="0"/>
            </a:endParaRPr>
          </a:p>
        </p:txBody>
      </p:sp>
      <p:sp>
        <p:nvSpPr>
          <p:cNvPr id="28" name="Title 3">
            <a:extLst>
              <a:ext uri="{FF2B5EF4-FFF2-40B4-BE49-F238E27FC236}">
                <a16:creationId xmlns:a16="http://schemas.microsoft.com/office/drawing/2014/main" id="{3D895F36-E71C-4497-A557-574C5FED8180}"/>
              </a:ext>
            </a:extLst>
          </p:cNvPr>
          <p:cNvSpPr txBox="1">
            <a:spLocks/>
          </p:cNvSpPr>
          <p:nvPr/>
        </p:nvSpPr>
        <p:spPr>
          <a:xfrm>
            <a:off x="8573174" y="4028194"/>
            <a:ext cx="2520697" cy="1349786"/>
          </a:xfrm>
          <a:prstGeom prst="rect">
            <a:avLst/>
          </a:prstGeom>
        </p:spPr>
        <p:txBody>
          <a:bodyPr lIns="0" anchor="t"/>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49"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60 companies with </a:t>
            </a:r>
            <a:r>
              <a:rPr kumimoji="0" lang="en-US" b="0" i="0" u="none" strike="noStrike" kern="1200" cap="none" spc="-147" normalizeH="0" baseline="0" noProof="0">
                <a:ln>
                  <a:noFill/>
                </a:ln>
                <a:solidFill>
                  <a:srgbClr val="0078D4"/>
                </a:solidFill>
                <a:effectLst/>
                <a:uLnTx/>
                <a:uFillTx/>
                <a:latin typeface="Segoe UI"/>
                <a:ea typeface="+mn-ea"/>
                <a:cs typeface="Segoe UI" pitchFamily="34" charset="0"/>
              </a:rPr>
              <a:t>10,000+ </a:t>
            </a:r>
            <a:r>
              <a:rPr kumimoji="0" lang="en-US" sz="2000"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users</a:t>
            </a:r>
            <a:endParaRPr kumimoji="0" lang="en-US" sz="1961"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A9943824-3EB1-4195-98AA-22E27A146CD2}"/>
              </a:ext>
            </a:extLst>
          </p:cNvPr>
          <p:cNvSpPr/>
          <p:nvPr/>
        </p:nvSpPr>
        <p:spPr>
          <a:xfrm>
            <a:off x="8475452" y="5818880"/>
            <a:ext cx="3456896" cy="646331"/>
          </a:xfrm>
          <a:prstGeom prst="rect">
            <a:avLst/>
          </a:prstGeom>
        </p:spPr>
        <p:txBody>
          <a:bodyPr wrap="square">
            <a:spAutoFit/>
          </a:bodyPr>
          <a:lstStyle/>
          <a:p>
            <a:pPr lvl="0" defTabSz="932742">
              <a:lnSpc>
                <a:spcPct val="90000"/>
              </a:lnSpc>
              <a:spcBef>
                <a:spcPct val="0"/>
              </a:spcBef>
              <a:defRPr/>
            </a:pPr>
            <a:r>
              <a:rPr lang="en-US" sz="2000" spc="-147">
                <a:ln w="3175">
                  <a:noFill/>
                </a:ln>
                <a:gradFill>
                  <a:gsLst>
                    <a:gs pos="1250">
                      <a:srgbClr val="1A1A1A"/>
                    </a:gs>
                    <a:gs pos="100000">
                      <a:srgbClr val="1A1A1A"/>
                    </a:gs>
                  </a:gsLst>
                  <a:lin ang="5400000" scaled="0"/>
                </a:gradFill>
                <a:latin typeface="Segoe UI Semibold"/>
                <a:cs typeface="Segoe UI" pitchFamily="34" charset="0"/>
              </a:rPr>
              <a:t>Teams is the fastest growing business app in Microsoft history</a:t>
            </a:r>
          </a:p>
        </p:txBody>
      </p:sp>
      <p:sp>
        <p:nvSpPr>
          <p:cNvPr id="24" name="Oval 23">
            <a:extLst>
              <a:ext uri="{FF2B5EF4-FFF2-40B4-BE49-F238E27FC236}">
                <a16:creationId xmlns:a16="http://schemas.microsoft.com/office/drawing/2014/main" id="{CBE03667-465F-4597-BD6C-0BC5D7E4821E}"/>
              </a:ext>
            </a:extLst>
          </p:cNvPr>
          <p:cNvSpPr/>
          <p:nvPr/>
        </p:nvSpPr>
        <p:spPr bwMode="auto">
          <a:xfrm>
            <a:off x="477856" y="1653502"/>
            <a:ext cx="821410" cy="821410"/>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9" name="Oval 28">
            <a:extLst>
              <a:ext uri="{FF2B5EF4-FFF2-40B4-BE49-F238E27FC236}">
                <a16:creationId xmlns:a16="http://schemas.microsoft.com/office/drawing/2014/main" id="{8A67CBBF-7B15-4B70-AB03-E36FC59C84A4}"/>
              </a:ext>
            </a:extLst>
          </p:cNvPr>
          <p:cNvSpPr/>
          <p:nvPr/>
        </p:nvSpPr>
        <p:spPr bwMode="auto">
          <a:xfrm>
            <a:off x="397782" y="1573428"/>
            <a:ext cx="981558" cy="981558"/>
          </a:xfrm>
          <a:prstGeom prst="ellipse">
            <a:avLst/>
          </a:prstGeom>
          <a:noFill/>
          <a:ln w="9525">
            <a:solidFill>
              <a:srgbClr val="00206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1" name="Oval 30">
            <a:extLst>
              <a:ext uri="{FF2B5EF4-FFF2-40B4-BE49-F238E27FC236}">
                <a16:creationId xmlns:a16="http://schemas.microsoft.com/office/drawing/2014/main" id="{6006C9AF-A7F7-4738-8520-F88B191E91FC}"/>
              </a:ext>
            </a:extLst>
          </p:cNvPr>
          <p:cNvSpPr/>
          <p:nvPr/>
        </p:nvSpPr>
        <p:spPr bwMode="auto">
          <a:xfrm>
            <a:off x="475574" y="3501052"/>
            <a:ext cx="821410" cy="821410"/>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4" name="Oval 33">
            <a:extLst>
              <a:ext uri="{FF2B5EF4-FFF2-40B4-BE49-F238E27FC236}">
                <a16:creationId xmlns:a16="http://schemas.microsoft.com/office/drawing/2014/main" id="{6348644B-B10B-4992-8F60-3F78FF353814}"/>
              </a:ext>
            </a:extLst>
          </p:cNvPr>
          <p:cNvSpPr/>
          <p:nvPr/>
        </p:nvSpPr>
        <p:spPr bwMode="auto">
          <a:xfrm>
            <a:off x="395500" y="3420978"/>
            <a:ext cx="981558" cy="981558"/>
          </a:xfrm>
          <a:prstGeom prst="ellipse">
            <a:avLst/>
          </a:prstGeom>
          <a:noFill/>
          <a:ln w="9525">
            <a:solidFill>
              <a:srgbClr val="00206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5" name="Oval 34">
            <a:extLst>
              <a:ext uri="{FF2B5EF4-FFF2-40B4-BE49-F238E27FC236}">
                <a16:creationId xmlns:a16="http://schemas.microsoft.com/office/drawing/2014/main" id="{A0A1EDFE-0AA2-42B0-B6FA-564727DB1346}"/>
              </a:ext>
            </a:extLst>
          </p:cNvPr>
          <p:cNvSpPr/>
          <p:nvPr/>
        </p:nvSpPr>
        <p:spPr bwMode="auto">
          <a:xfrm>
            <a:off x="480719" y="5138067"/>
            <a:ext cx="821410" cy="821410"/>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6" name="Oval 35">
            <a:extLst>
              <a:ext uri="{FF2B5EF4-FFF2-40B4-BE49-F238E27FC236}">
                <a16:creationId xmlns:a16="http://schemas.microsoft.com/office/drawing/2014/main" id="{87661517-A5F1-42F8-9F74-2B8DFA581B93}"/>
              </a:ext>
            </a:extLst>
          </p:cNvPr>
          <p:cNvSpPr/>
          <p:nvPr/>
        </p:nvSpPr>
        <p:spPr bwMode="auto">
          <a:xfrm>
            <a:off x="395092" y="5057993"/>
            <a:ext cx="981558" cy="981558"/>
          </a:xfrm>
          <a:prstGeom prst="ellipse">
            <a:avLst/>
          </a:prstGeom>
          <a:noFill/>
          <a:ln w="9525">
            <a:solidFill>
              <a:srgbClr val="00206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0" name="Chart_E999" title="Icon of a line graph with an arrow at the end pointing up">
            <a:extLst>
              <a:ext uri="{FF2B5EF4-FFF2-40B4-BE49-F238E27FC236}">
                <a16:creationId xmlns:a16="http://schemas.microsoft.com/office/drawing/2014/main" id="{6B156F0F-8561-4791-B33E-38266CE4A397}"/>
              </a:ext>
            </a:extLst>
          </p:cNvPr>
          <p:cNvSpPr>
            <a:spLocks noChangeAspect="1" noEditPoints="1"/>
          </p:cNvSpPr>
          <p:nvPr/>
        </p:nvSpPr>
        <p:spPr bwMode="auto">
          <a:xfrm>
            <a:off x="726091" y="5370542"/>
            <a:ext cx="343450" cy="34369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5875"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41" name="Star rating" title="Icon of three stars">
            <a:extLst>
              <a:ext uri="{FF2B5EF4-FFF2-40B4-BE49-F238E27FC236}">
                <a16:creationId xmlns:a16="http://schemas.microsoft.com/office/drawing/2014/main" id="{0238E37F-0076-49CD-A3EA-EF14BB99D537}"/>
              </a:ext>
            </a:extLst>
          </p:cNvPr>
          <p:cNvSpPr>
            <a:spLocks noChangeAspect="1" noEditPoints="1"/>
          </p:cNvSpPr>
          <p:nvPr/>
        </p:nvSpPr>
        <p:spPr bwMode="auto">
          <a:xfrm>
            <a:off x="601583" y="1978111"/>
            <a:ext cx="579521" cy="154815"/>
          </a:xfrm>
          <a:custGeom>
            <a:avLst/>
            <a:gdLst>
              <a:gd name="T0" fmla="*/ 67 w 700"/>
              <a:gd name="T1" fmla="*/ 75 h 187"/>
              <a:gd name="T2" fmla="*/ 88 w 700"/>
              <a:gd name="T3" fmla="*/ 0 h 187"/>
              <a:gd name="T4" fmla="*/ 111 w 700"/>
              <a:gd name="T5" fmla="*/ 75 h 187"/>
              <a:gd name="T6" fmla="*/ 180 w 700"/>
              <a:gd name="T7" fmla="*/ 75 h 187"/>
              <a:gd name="T8" fmla="*/ 124 w 700"/>
              <a:gd name="T9" fmla="*/ 120 h 187"/>
              <a:gd name="T10" fmla="*/ 147 w 700"/>
              <a:gd name="T11" fmla="*/ 187 h 187"/>
              <a:gd name="T12" fmla="*/ 90 w 700"/>
              <a:gd name="T13" fmla="*/ 151 h 187"/>
              <a:gd name="T14" fmla="*/ 33 w 700"/>
              <a:gd name="T15" fmla="*/ 187 h 187"/>
              <a:gd name="T16" fmla="*/ 53 w 700"/>
              <a:gd name="T17" fmla="*/ 120 h 187"/>
              <a:gd name="T18" fmla="*/ 0 w 700"/>
              <a:gd name="T19" fmla="*/ 75 h 187"/>
              <a:gd name="T20" fmla="*/ 67 w 700"/>
              <a:gd name="T21" fmla="*/ 75 h 187"/>
              <a:gd name="T22" fmla="*/ 327 w 700"/>
              <a:gd name="T23" fmla="*/ 75 h 187"/>
              <a:gd name="T24" fmla="*/ 350 w 700"/>
              <a:gd name="T25" fmla="*/ 0 h 187"/>
              <a:gd name="T26" fmla="*/ 371 w 700"/>
              <a:gd name="T27" fmla="*/ 75 h 187"/>
              <a:gd name="T28" fmla="*/ 440 w 700"/>
              <a:gd name="T29" fmla="*/ 75 h 187"/>
              <a:gd name="T30" fmla="*/ 384 w 700"/>
              <a:gd name="T31" fmla="*/ 120 h 187"/>
              <a:gd name="T32" fmla="*/ 408 w 700"/>
              <a:gd name="T33" fmla="*/ 187 h 187"/>
              <a:gd name="T34" fmla="*/ 350 w 700"/>
              <a:gd name="T35" fmla="*/ 151 h 187"/>
              <a:gd name="T36" fmla="*/ 293 w 700"/>
              <a:gd name="T37" fmla="*/ 187 h 187"/>
              <a:gd name="T38" fmla="*/ 313 w 700"/>
              <a:gd name="T39" fmla="*/ 120 h 187"/>
              <a:gd name="T40" fmla="*/ 260 w 700"/>
              <a:gd name="T41" fmla="*/ 75 h 187"/>
              <a:gd name="T42" fmla="*/ 327 w 700"/>
              <a:gd name="T43" fmla="*/ 75 h 187"/>
              <a:gd name="T44" fmla="*/ 587 w 700"/>
              <a:gd name="T45" fmla="*/ 75 h 187"/>
              <a:gd name="T46" fmla="*/ 610 w 700"/>
              <a:gd name="T47" fmla="*/ 0 h 187"/>
              <a:gd name="T48" fmla="*/ 631 w 700"/>
              <a:gd name="T49" fmla="*/ 75 h 187"/>
              <a:gd name="T50" fmla="*/ 700 w 700"/>
              <a:gd name="T51" fmla="*/ 75 h 187"/>
              <a:gd name="T52" fmla="*/ 644 w 700"/>
              <a:gd name="T53" fmla="*/ 120 h 187"/>
              <a:gd name="T54" fmla="*/ 668 w 700"/>
              <a:gd name="T55" fmla="*/ 187 h 187"/>
              <a:gd name="T56" fmla="*/ 610 w 700"/>
              <a:gd name="T57" fmla="*/ 151 h 187"/>
              <a:gd name="T58" fmla="*/ 553 w 700"/>
              <a:gd name="T59" fmla="*/ 187 h 187"/>
              <a:gd name="T60" fmla="*/ 573 w 700"/>
              <a:gd name="T61" fmla="*/ 120 h 187"/>
              <a:gd name="T62" fmla="*/ 520 w 700"/>
              <a:gd name="T63" fmla="*/ 75 h 187"/>
              <a:gd name="T64" fmla="*/ 587 w 700"/>
              <a:gd name="T65" fmla="*/ 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0" h="187">
                <a:moveTo>
                  <a:pt x="67" y="75"/>
                </a:moveTo>
                <a:lnTo>
                  <a:pt x="88" y="0"/>
                </a:lnTo>
                <a:lnTo>
                  <a:pt x="111" y="75"/>
                </a:lnTo>
                <a:lnTo>
                  <a:pt x="180" y="75"/>
                </a:lnTo>
                <a:lnTo>
                  <a:pt x="124" y="120"/>
                </a:lnTo>
                <a:lnTo>
                  <a:pt x="147" y="187"/>
                </a:lnTo>
                <a:lnTo>
                  <a:pt x="90" y="151"/>
                </a:lnTo>
                <a:lnTo>
                  <a:pt x="33" y="187"/>
                </a:lnTo>
                <a:lnTo>
                  <a:pt x="53" y="120"/>
                </a:lnTo>
                <a:lnTo>
                  <a:pt x="0" y="75"/>
                </a:lnTo>
                <a:lnTo>
                  <a:pt x="67" y="75"/>
                </a:lnTo>
                <a:close/>
                <a:moveTo>
                  <a:pt x="327" y="75"/>
                </a:moveTo>
                <a:lnTo>
                  <a:pt x="350" y="0"/>
                </a:lnTo>
                <a:lnTo>
                  <a:pt x="371" y="75"/>
                </a:lnTo>
                <a:lnTo>
                  <a:pt x="440" y="75"/>
                </a:lnTo>
                <a:lnTo>
                  <a:pt x="384" y="120"/>
                </a:lnTo>
                <a:lnTo>
                  <a:pt x="408" y="187"/>
                </a:lnTo>
                <a:lnTo>
                  <a:pt x="350" y="151"/>
                </a:lnTo>
                <a:lnTo>
                  <a:pt x="293" y="187"/>
                </a:lnTo>
                <a:lnTo>
                  <a:pt x="313" y="120"/>
                </a:lnTo>
                <a:lnTo>
                  <a:pt x="260" y="75"/>
                </a:lnTo>
                <a:lnTo>
                  <a:pt x="327" y="75"/>
                </a:lnTo>
                <a:close/>
                <a:moveTo>
                  <a:pt x="587" y="75"/>
                </a:moveTo>
                <a:lnTo>
                  <a:pt x="610" y="0"/>
                </a:lnTo>
                <a:lnTo>
                  <a:pt x="631" y="75"/>
                </a:lnTo>
                <a:lnTo>
                  <a:pt x="700" y="75"/>
                </a:lnTo>
                <a:lnTo>
                  <a:pt x="644" y="120"/>
                </a:lnTo>
                <a:lnTo>
                  <a:pt x="668" y="187"/>
                </a:lnTo>
                <a:lnTo>
                  <a:pt x="610" y="151"/>
                </a:lnTo>
                <a:lnTo>
                  <a:pt x="553" y="187"/>
                </a:lnTo>
                <a:lnTo>
                  <a:pt x="573" y="120"/>
                </a:lnTo>
                <a:lnTo>
                  <a:pt x="520" y="75"/>
                </a:lnTo>
                <a:lnTo>
                  <a:pt x="587" y="75"/>
                </a:lnTo>
                <a:close/>
              </a:path>
            </a:pathLst>
          </a:custGeom>
          <a:noFill/>
          <a:ln w="15875" cap="sq">
            <a:solidFill>
              <a:srgbClr val="007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 name="Touchscreen" title="Icon of a closed hand with one finger touching a screen">
            <a:extLst>
              <a:ext uri="{FF2B5EF4-FFF2-40B4-BE49-F238E27FC236}">
                <a16:creationId xmlns:a16="http://schemas.microsoft.com/office/drawing/2014/main" id="{1881B95D-DAE6-4AC8-A453-364643E6D14B}"/>
              </a:ext>
            </a:extLst>
          </p:cNvPr>
          <p:cNvSpPr>
            <a:spLocks noChangeAspect="1" noEditPoints="1"/>
          </p:cNvSpPr>
          <p:nvPr/>
        </p:nvSpPr>
        <p:spPr bwMode="auto">
          <a:xfrm>
            <a:off x="699925" y="3766977"/>
            <a:ext cx="390103" cy="3657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5875" cap="sq">
            <a:solidFill>
              <a:srgbClr val="007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173535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22" grpId="0"/>
      <p:bldP spid="26" grpId="0"/>
      <p:bldP spid="27" grpId="0"/>
      <p:bldP spid="28" grpId="0"/>
      <p:bldP spid="3" grpId="0"/>
      <p:bldP spid="24" grpId="0" animBg="1"/>
      <p:bldP spid="29" grpId="0" animBg="1"/>
      <p:bldP spid="31" grpId="0" animBg="1"/>
      <p:bldP spid="34" grpId="0" animBg="1"/>
      <p:bldP spid="35" grpId="0" animBg="1"/>
      <p:bldP spid="36" grpId="0" animBg="1"/>
      <p:bldP spid="40" grpId="0" animBg="1"/>
      <p:bldP spid="41" grpId="0" animBg="1"/>
      <p:bldP spid="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998" y="3035789"/>
            <a:ext cx="7719981" cy="498603"/>
          </a:xfrm>
        </p:spPr>
        <p:txBody>
          <a:bodyPr/>
          <a:lstStyle/>
          <a:p>
            <a:r>
              <a:rPr lang="en-US"/>
              <a:t>Upgrade for more complex orgs</a:t>
            </a:r>
          </a:p>
        </p:txBody>
      </p:sp>
    </p:spTree>
    <p:extLst>
      <p:ext uri="{BB962C8B-B14F-4D97-AF65-F5344CB8AC3E}">
        <p14:creationId xmlns:p14="http://schemas.microsoft.com/office/powerpoint/2010/main" val="418855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3B51-F79D-4FFF-83C9-3E0D6367D5EF}"/>
              </a:ext>
            </a:extLst>
          </p:cNvPr>
          <p:cNvSpPr>
            <a:spLocks noGrp="1"/>
          </p:cNvSpPr>
          <p:nvPr>
            <p:ph type="title"/>
          </p:nvPr>
        </p:nvSpPr>
        <p:spPr>
          <a:xfrm>
            <a:off x="577549" y="182562"/>
            <a:ext cx="11016957" cy="939739"/>
          </a:xfrm>
        </p:spPr>
        <p:txBody>
          <a:bodyPr/>
          <a:lstStyle/>
          <a:p>
            <a:pPr>
              <a:lnSpc>
                <a:spcPct val="110000"/>
              </a:lnSpc>
              <a:spcBef>
                <a:spcPts val="0"/>
              </a:spcBef>
            </a:pPr>
            <a:r>
              <a:rPr lang="en-US" dirty="0"/>
              <a:t>Upgrade from a user’s point of view</a:t>
            </a:r>
            <a:br>
              <a:rPr lang="en-US" dirty="0"/>
            </a:br>
            <a:r>
              <a:rPr lang="en-US" sz="2000" i="1" dirty="0">
                <a:solidFill>
                  <a:schemeClr val="accent3"/>
                </a:solidFill>
                <a:latin typeface="Segoe UI Semibold" panose="020B0502040204020203" pitchFamily="34" charset="0"/>
                <a:cs typeface="Segoe UI Semibold" panose="020B0502040204020203" pitchFamily="34" charset="0"/>
              </a:rPr>
              <a:t>For on-prem &amp; hybrid orgs, or if end users are confused having two apps with same functionality</a:t>
            </a:r>
            <a:endParaRPr lang="en-US" sz="2000" spc="0" dirty="0">
              <a:solidFill>
                <a:schemeClr val="accent3"/>
              </a:solidFill>
              <a:latin typeface="Segoe UI Semibold" panose="020B0502040204020203" pitchFamily="34" charset="0"/>
              <a:cs typeface="Segoe UI Semibold" panose="020B0502040204020203" pitchFamily="34" charset="0"/>
            </a:endParaRPr>
          </a:p>
        </p:txBody>
      </p:sp>
      <p:pic>
        <p:nvPicPr>
          <p:cNvPr id="4" name="Picture 3">
            <a:extLst>
              <a:ext uri="{FF2B5EF4-FFF2-40B4-BE49-F238E27FC236}">
                <a16:creationId xmlns:a16="http://schemas.microsoft.com/office/drawing/2014/main" id="{8ACF03E8-1926-481F-A017-9C6D2B5A6190}"/>
              </a:ext>
            </a:extLst>
          </p:cNvPr>
          <p:cNvPicPr>
            <a:picLocks noChangeAspect="1"/>
          </p:cNvPicPr>
          <p:nvPr/>
        </p:nvPicPr>
        <p:blipFill>
          <a:blip r:embed="rId4"/>
          <a:stretch>
            <a:fillRect/>
          </a:stretch>
        </p:blipFill>
        <p:spPr>
          <a:xfrm>
            <a:off x="433322" y="1982533"/>
            <a:ext cx="1238575" cy="1429125"/>
          </a:xfrm>
          <a:prstGeom prst="rect">
            <a:avLst/>
          </a:prstGeom>
        </p:spPr>
      </p:pic>
      <p:grpSp>
        <p:nvGrpSpPr>
          <p:cNvPr id="19" name="Group 18">
            <a:extLst>
              <a:ext uri="{FF2B5EF4-FFF2-40B4-BE49-F238E27FC236}">
                <a16:creationId xmlns:a16="http://schemas.microsoft.com/office/drawing/2014/main" id="{D038D07A-FD82-413D-BDA0-1A266490CA73}"/>
              </a:ext>
            </a:extLst>
          </p:cNvPr>
          <p:cNvGrpSpPr/>
          <p:nvPr/>
        </p:nvGrpSpPr>
        <p:grpSpPr>
          <a:xfrm>
            <a:off x="2711081" y="1982533"/>
            <a:ext cx="4335709" cy="1429125"/>
            <a:chOff x="2710601" y="2669533"/>
            <a:chExt cx="4336324" cy="1429328"/>
          </a:xfrm>
        </p:grpSpPr>
        <p:sp>
          <p:nvSpPr>
            <p:cNvPr id="54" name="Arrow: Right 53">
              <a:extLst>
                <a:ext uri="{FF2B5EF4-FFF2-40B4-BE49-F238E27FC236}">
                  <a16:creationId xmlns:a16="http://schemas.microsoft.com/office/drawing/2014/main" id="{E1E71409-D2BE-488C-96D5-77AADA1C11DF}"/>
                </a:ext>
              </a:extLst>
            </p:cNvPr>
            <p:cNvSpPr/>
            <p:nvPr/>
          </p:nvSpPr>
          <p:spPr bwMode="auto">
            <a:xfrm>
              <a:off x="2710601" y="3208380"/>
              <a:ext cx="988760" cy="350878"/>
            </a:xfrm>
            <a:prstGeom prst="rightArrow">
              <a:avLst/>
            </a:prstGeom>
            <a:solidFill>
              <a:srgbClr val="43BD7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endParaRPr>
            </a:p>
          </p:txBody>
        </p:sp>
        <p:grpSp>
          <p:nvGrpSpPr>
            <p:cNvPr id="15" name="Group 14">
              <a:extLst>
                <a:ext uri="{FF2B5EF4-FFF2-40B4-BE49-F238E27FC236}">
                  <a16:creationId xmlns:a16="http://schemas.microsoft.com/office/drawing/2014/main" id="{021C7966-BD3E-4F60-A3BD-5B4A931EA1BF}"/>
                </a:ext>
              </a:extLst>
            </p:cNvPr>
            <p:cNvGrpSpPr/>
            <p:nvPr/>
          </p:nvGrpSpPr>
          <p:grpSpPr>
            <a:xfrm>
              <a:off x="4155321" y="2669533"/>
              <a:ext cx="2891604" cy="1429328"/>
              <a:chOff x="4155321" y="2669533"/>
              <a:chExt cx="2891604" cy="1429328"/>
            </a:xfrm>
          </p:grpSpPr>
          <p:sp>
            <p:nvSpPr>
              <p:cNvPr id="30" name="TextBox 29">
                <a:extLst>
                  <a:ext uri="{FF2B5EF4-FFF2-40B4-BE49-F238E27FC236}">
                    <a16:creationId xmlns:a16="http://schemas.microsoft.com/office/drawing/2014/main" id="{B6C9BFCC-09C3-4EEA-AC02-DB13BB306373}"/>
                  </a:ext>
                </a:extLst>
              </p:cNvPr>
              <p:cNvSpPr txBox="1"/>
              <p:nvPr/>
            </p:nvSpPr>
            <p:spPr>
              <a:xfrm>
                <a:off x="5408908" y="2946777"/>
                <a:ext cx="598685" cy="615640"/>
              </a:xfrm>
              <a:prstGeom prst="rect">
                <a:avLst/>
              </a:prstGeom>
              <a:noFill/>
            </p:spPr>
            <p:txBody>
              <a:bodyPr wrap="square" lIns="0" tIns="0" rIns="0" bIns="0" rtlCol="0">
                <a:spAutoFit/>
              </a:bodyPr>
              <a:lstStyle/>
              <a:p>
                <a:pPr algn="l"/>
                <a:r>
                  <a:rPr lang="en-US" sz="4000">
                    <a:gradFill>
                      <a:gsLst>
                        <a:gs pos="2917">
                          <a:schemeClr val="tx1"/>
                        </a:gs>
                        <a:gs pos="30000">
                          <a:schemeClr val="tx1"/>
                        </a:gs>
                      </a:gsLst>
                      <a:lin ang="5400000" scaled="0"/>
                    </a:gradFill>
                  </a:rPr>
                  <a:t>+</a:t>
                </a:r>
              </a:p>
            </p:txBody>
          </p:sp>
          <p:pic>
            <p:nvPicPr>
              <p:cNvPr id="29" name="Picture 28">
                <a:extLst>
                  <a:ext uri="{FF2B5EF4-FFF2-40B4-BE49-F238E27FC236}">
                    <a16:creationId xmlns:a16="http://schemas.microsoft.com/office/drawing/2014/main" id="{961FD3D9-B1FC-4462-85D3-AD89C94ADE00}"/>
                  </a:ext>
                </a:extLst>
              </p:cNvPr>
              <p:cNvPicPr>
                <a:picLocks noChangeAspect="1"/>
              </p:cNvPicPr>
              <p:nvPr/>
            </p:nvPicPr>
            <p:blipFill>
              <a:blip r:embed="rId4"/>
              <a:stretch>
                <a:fillRect/>
              </a:stretch>
            </p:blipFill>
            <p:spPr>
              <a:xfrm>
                <a:off x="4155321" y="2669533"/>
                <a:ext cx="1238751" cy="1429328"/>
              </a:xfrm>
              <a:prstGeom prst="rect">
                <a:avLst/>
              </a:prstGeom>
            </p:spPr>
          </p:pic>
          <p:pic>
            <p:nvPicPr>
              <p:cNvPr id="8" name="Picture 7">
                <a:extLst>
                  <a:ext uri="{FF2B5EF4-FFF2-40B4-BE49-F238E27FC236}">
                    <a16:creationId xmlns:a16="http://schemas.microsoft.com/office/drawing/2014/main" id="{7E081575-D050-4DD0-A22D-E5986C2D9DA0}"/>
                  </a:ext>
                </a:extLst>
              </p:cNvPr>
              <p:cNvPicPr>
                <a:picLocks noChangeAspect="1"/>
              </p:cNvPicPr>
              <p:nvPr/>
            </p:nvPicPr>
            <p:blipFill>
              <a:blip r:embed="rId5"/>
              <a:stretch>
                <a:fillRect/>
              </a:stretch>
            </p:blipFill>
            <p:spPr>
              <a:xfrm>
                <a:off x="5846925" y="2669533"/>
                <a:ext cx="1200000" cy="1428571"/>
              </a:xfrm>
              <a:prstGeom prst="rect">
                <a:avLst/>
              </a:prstGeom>
            </p:spPr>
          </p:pic>
        </p:grpSp>
      </p:grpSp>
      <p:grpSp>
        <p:nvGrpSpPr>
          <p:cNvPr id="20" name="Group 19">
            <a:extLst>
              <a:ext uri="{FF2B5EF4-FFF2-40B4-BE49-F238E27FC236}">
                <a16:creationId xmlns:a16="http://schemas.microsoft.com/office/drawing/2014/main" id="{997CE322-326C-4A69-AD85-1D590B96C335}"/>
              </a:ext>
            </a:extLst>
          </p:cNvPr>
          <p:cNvGrpSpPr/>
          <p:nvPr/>
        </p:nvGrpSpPr>
        <p:grpSpPr>
          <a:xfrm>
            <a:off x="8607814" y="1982533"/>
            <a:ext cx="3320423" cy="1428368"/>
            <a:chOff x="8608170" y="2669533"/>
            <a:chExt cx="3320894" cy="1428571"/>
          </a:xfrm>
        </p:grpSpPr>
        <p:sp>
          <p:nvSpPr>
            <p:cNvPr id="55" name="Arrow: Right 54">
              <a:extLst>
                <a:ext uri="{FF2B5EF4-FFF2-40B4-BE49-F238E27FC236}">
                  <a16:creationId xmlns:a16="http://schemas.microsoft.com/office/drawing/2014/main" id="{0AA7E7ED-0256-410D-A5EF-BB4585C0EED9}"/>
                </a:ext>
              </a:extLst>
            </p:cNvPr>
            <p:cNvSpPr/>
            <p:nvPr/>
          </p:nvSpPr>
          <p:spPr bwMode="auto">
            <a:xfrm>
              <a:off x="8608170" y="3208380"/>
              <a:ext cx="988760" cy="350878"/>
            </a:xfrm>
            <a:prstGeom prst="rightArrow">
              <a:avLst/>
            </a:prstGeom>
            <a:solidFill>
              <a:srgbClr val="43BD7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endParaRPr>
            </a:p>
          </p:txBody>
        </p:sp>
        <p:pic>
          <p:nvPicPr>
            <p:cNvPr id="14" name="Picture 13">
              <a:extLst>
                <a:ext uri="{FF2B5EF4-FFF2-40B4-BE49-F238E27FC236}">
                  <a16:creationId xmlns:a16="http://schemas.microsoft.com/office/drawing/2014/main" id="{27D7C7B4-F49A-41C7-978F-34D6A7C9D2BB}"/>
                </a:ext>
              </a:extLst>
            </p:cNvPr>
            <p:cNvPicPr>
              <a:picLocks noChangeAspect="1"/>
            </p:cNvPicPr>
            <p:nvPr/>
          </p:nvPicPr>
          <p:blipFill>
            <a:blip r:embed="rId6"/>
            <a:stretch>
              <a:fillRect/>
            </a:stretch>
          </p:blipFill>
          <p:spPr>
            <a:xfrm>
              <a:off x="10024302" y="2669533"/>
              <a:ext cx="1904762" cy="1428571"/>
            </a:xfrm>
            <a:prstGeom prst="rect">
              <a:avLst/>
            </a:prstGeom>
          </p:spPr>
        </p:pic>
      </p:grpSp>
      <p:sp>
        <p:nvSpPr>
          <p:cNvPr id="21" name="Rectangle 20">
            <a:extLst>
              <a:ext uri="{FF2B5EF4-FFF2-40B4-BE49-F238E27FC236}">
                <a16:creationId xmlns:a16="http://schemas.microsoft.com/office/drawing/2014/main" id="{35140586-20D5-4F5F-A828-602A2690984A}"/>
              </a:ext>
            </a:extLst>
          </p:cNvPr>
          <p:cNvSpPr/>
          <p:nvPr/>
        </p:nvSpPr>
        <p:spPr>
          <a:xfrm>
            <a:off x="221066" y="4003893"/>
            <a:ext cx="11873308" cy="367477"/>
          </a:xfrm>
          <a:prstGeom prst="rect">
            <a:avLst/>
          </a:prstGeom>
        </p:spPr>
        <p:txBody>
          <a:bodyPr wrap="square">
            <a:spAutoFit/>
          </a:bodyPr>
          <a:lstStyle/>
          <a:p>
            <a:pPr marL="285695" indent="-285695">
              <a:spcAft>
                <a:spcPts val="600"/>
              </a:spcAft>
              <a:buFont typeface="Arial" panose="020B0604020202020204" pitchFamily="34" charset="0"/>
              <a:buChar char="•"/>
            </a:pPr>
            <a:r>
              <a:rPr lang="en-US" dirty="0"/>
              <a:t>Starting point: User is in Skype for Business with Communications (chat, meeting scheduling, calling) functionality</a:t>
            </a:r>
          </a:p>
        </p:txBody>
      </p:sp>
      <p:sp>
        <p:nvSpPr>
          <p:cNvPr id="38" name="Rectangle 37">
            <a:extLst>
              <a:ext uri="{FF2B5EF4-FFF2-40B4-BE49-F238E27FC236}">
                <a16:creationId xmlns:a16="http://schemas.microsoft.com/office/drawing/2014/main" id="{BBEA7D6D-EDC4-4820-958C-C387698B51D6}"/>
              </a:ext>
            </a:extLst>
          </p:cNvPr>
          <p:cNvSpPr/>
          <p:nvPr/>
        </p:nvSpPr>
        <p:spPr>
          <a:xfrm>
            <a:off x="221066" y="4536696"/>
            <a:ext cx="11377828" cy="1093606"/>
          </a:xfrm>
          <a:prstGeom prst="rect">
            <a:avLst/>
          </a:prstGeom>
        </p:spPr>
        <p:txBody>
          <a:bodyPr wrap="square">
            <a:spAutoFit/>
          </a:bodyPr>
          <a:lstStyle/>
          <a:p>
            <a:pPr marL="285695" indent="-285695">
              <a:spcAft>
                <a:spcPts val="600"/>
              </a:spcAft>
              <a:buFont typeface="Arial" panose="020B0604020202020204" pitchFamily="34" charset="0"/>
              <a:buChar char="•"/>
            </a:pPr>
            <a:r>
              <a:rPr lang="en-US" dirty="0"/>
              <a:t>Introduce Teams to the user, without Communications functionality</a:t>
            </a:r>
          </a:p>
          <a:p>
            <a:pPr marL="742790" lvl="1" indent="-285695">
              <a:spcAft>
                <a:spcPts val="600"/>
              </a:spcAft>
              <a:buFont typeface="Arial" panose="020B0604020202020204" pitchFamily="34" charset="0"/>
              <a:buChar char="•"/>
            </a:pPr>
            <a:r>
              <a:rPr lang="en-US" dirty="0"/>
              <a:t>All calls &amp; chat continue to land in and originate from Skype for Business </a:t>
            </a:r>
          </a:p>
          <a:p>
            <a:pPr marL="742790" lvl="1" indent="-285695">
              <a:spcAft>
                <a:spcPts val="600"/>
              </a:spcAft>
              <a:buFont typeface="Arial" panose="020B0604020202020204" pitchFamily="34" charset="0"/>
              <a:buChar char="•"/>
            </a:pPr>
            <a:r>
              <a:rPr lang="en-US" dirty="0"/>
              <a:t>User can explore net new functionality of Teams (Channels/apps/</a:t>
            </a:r>
            <a:r>
              <a:rPr lang="en-US" dirty="0" err="1"/>
              <a:t>etc</a:t>
            </a:r>
            <a:r>
              <a:rPr lang="en-US" dirty="0"/>
              <a:t>)</a:t>
            </a:r>
          </a:p>
        </p:txBody>
      </p:sp>
      <p:sp>
        <p:nvSpPr>
          <p:cNvPr id="39" name="Rectangle 38">
            <a:extLst>
              <a:ext uri="{FF2B5EF4-FFF2-40B4-BE49-F238E27FC236}">
                <a16:creationId xmlns:a16="http://schemas.microsoft.com/office/drawing/2014/main" id="{31CA2C22-6149-4EE3-AE05-A26FA07919FE}"/>
              </a:ext>
            </a:extLst>
          </p:cNvPr>
          <p:cNvSpPr/>
          <p:nvPr/>
        </p:nvSpPr>
        <p:spPr>
          <a:xfrm>
            <a:off x="221066" y="5698747"/>
            <a:ext cx="11377828" cy="1093606"/>
          </a:xfrm>
          <a:prstGeom prst="rect">
            <a:avLst/>
          </a:prstGeom>
        </p:spPr>
        <p:txBody>
          <a:bodyPr wrap="square">
            <a:spAutoFit/>
          </a:bodyPr>
          <a:lstStyle/>
          <a:p>
            <a:pPr marL="285695" indent="-285695">
              <a:spcAft>
                <a:spcPts val="600"/>
              </a:spcAft>
              <a:buFont typeface="Arial" panose="020B0604020202020204" pitchFamily="34" charset="0"/>
              <a:buChar char="•"/>
            </a:pPr>
            <a:r>
              <a:rPr lang="en-US"/>
              <a:t>Switch Communications functionality over to Teams</a:t>
            </a:r>
          </a:p>
          <a:p>
            <a:pPr marL="742790" lvl="1" indent="-285695">
              <a:spcAft>
                <a:spcPts val="600"/>
              </a:spcAft>
              <a:buFont typeface="Arial" panose="020B0604020202020204" pitchFamily="34" charset="0"/>
              <a:buChar char="•"/>
            </a:pPr>
            <a:r>
              <a:rPr lang="en-US"/>
              <a:t>Non-upgraded users and upgraded users rely on interop to communicate</a:t>
            </a:r>
          </a:p>
          <a:p>
            <a:pPr>
              <a:spcAft>
                <a:spcPts val="600"/>
              </a:spcAft>
            </a:pPr>
            <a:endParaRPr lang="en-US"/>
          </a:p>
        </p:txBody>
      </p:sp>
    </p:spTree>
    <p:custDataLst>
      <p:tags r:id="rId1"/>
    </p:custDataLst>
    <p:extLst>
      <p:ext uri="{BB962C8B-B14F-4D97-AF65-F5344CB8AC3E}">
        <p14:creationId xmlns:p14="http://schemas.microsoft.com/office/powerpoint/2010/main" val="695614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4A2A286A-0CDA-4AC5-A177-0C221EA09AE3}"/>
              </a:ext>
            </a:extLst>
          </p:cNvPr>
          <p:cNvSpPr/>
          <p:nvPr/>
        </p:nvSpPr>
        <p:spPr bwMode="auto">
          <a:xfrm>
            <a:off x="2844567" y="2202063"/>
            <a:ext cx="2304201" cy="21063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2000">
                <a:gradFill>
                  <a:gsLst>
                    <a:gs pos="0">
                      <a:srgbClr val="FFFFFF"/>
                    </a:gs>
                    <a:gs pos="100000">
                      <a:srgbClr val="FFFFFF"/>
                    </a:gs>
                  </a:gsLst>
                  <a:lin ang="5400000" scaled="0"/>
                </a:gradFill>
                <a:ea typeface="Segoe UI" pitchFamily="34" charset="0"/>
                <a:cs typeface="Segoe UI" pitchFamily="34" charset="0"/>
              </a:rPr>
              <a:t>SFB</a:t>
            </a:r>
          </a:p>
        </p:txBody>
      </p:sp>
      <p:sp>
        <p:nvSpPr>
          <p:cNvPr id="2" name="Oval 1">
            <a:extLst>
              <a:ext uri="{FF2B5EF4-FFF2-40B4-BE49-F238E27FC236}">
                <a16:creationId xmlns:a16="http://schemas.microsoft.com/office/drawing/2014/main" id="{4662A35E-E12D-4C32-ACA3-7658AA6B43CE}"/>
              </a:ext>
            </a:extLst>
          </p:cNvPr>
          <p:cNvSpPr/>
          <p:nvPr/>
        </p:nvSpPr>
        <p:spPr bwMode="auto">
          <a:xfrm>
            <a:off x="2847060" y="2202063"/>
            <a:ext cx="2299216" cy="2066296"/>
          </a:xfrm>
          <a:prstGeom prst="ellipse">
            <a:avLst/>
          </a:prstGeom>
          <a:gradFill flip="none" rotWithShape="1">
            <a:gsLst>
              <a:gs pos="84071">
                <a:schemeClr val="accent1"/>
              </a:gs>
              <a:gs pos="16000">
                <a:srgbClr val="7030A0"/>
              </a:gs>
              <a:gs pos="77000">
                <a:schemeClr val="accent1"/>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2000">
                <a:gradFill>
                  <a:gsLst>
                    <a:gs pos="0">
                      <a:srgbClr val="FFFFFF"/>
                    </a:gs>
                    <a:gs pos="100000">
                      <a:srgbClr val="FFFFFF"/>
                    </a:gs>
                  </a:gsLst>
                  <a:lin ang="5400000" scaled="0"/>
                </a:gradFill>
                <a:ea typeface="Segoe UI" pitchFamily="34" charset="0"/>
                <a:cs typeface="Segoe UI" pitchFamily="34" charset="0"/>
              </a:rPr>
              <a:t>SFB</a:t>
            </a:r>
          </a:p>
          <a:p>
            <a:pPr algn="ctr" defTabSz="932293" fontAlgn="base">
              <a:spcBef>
                <a:spcPct val="0"/>
              </a:spcBef>
              <a:spcAft>
                <a:spcPct val="0"/>
              </a:spcAft>
            </a:pPr>
            <a:r>
              <a:rPr lang="en-US" sz="1600">
                <a:gradFill>
                  <a:gsLst>
                    <a:gs pos="0">
                      <a:srgbClr val="FFFFFF"/>
                    </a:gs>
                    <a:gs pos="100000">
                      <a:srgbClr val="FFFFFF"/>
                    </a:gs>
                  </a:gsLst>
                  <a:lin ang="5400000" scaled="0"/>
                </a:gradFill>
                <a:ea typeface="Segoe UI" pitchFamily="34" charset="0"/>
                <a:cs typeface="Segoe UI" pitchFamily="34" charset="0"/>
              </a:rPr>
              <a:t>With Teams (no UC)</a:t>
            </a:r>
          </a:p>
        </p:txBody>
      </p:sp>
      <p:sp>
        <p:nvSpPr>
          <p:cNvPr id="17" name="Title 16"/>
          <p:cNvSpPr>
            <a:spLocks noGrp="1"/>
          </p:cNvSpPr>
          <p:nvPr>
            <p:ph type="title"/>
          </p:nvPr>
        </p:nvSpPr>
        <p:spPr>
          <a:xfrm>
            <a:off x="534857" y="164363"/>
            <a:ext cx="11574774" cy="502246"/>
          </a:xfrm>
        </p:spPr>
        <p:txBody>
          <a:bodyPr/>
          <a:lstStyle/>
          <a:p>
            <a:r>
              <a:rPr lang="en-US" sz="3200"/>
              <a:t>Org perspective: Upgrade without overlapping functionality</a:t>
            </a:r>
          </a:p>
        </p:txBody>
      </p:sp>
      <p:sp>
        <p:nvSpPr>
          <p:cNvPr id="14" name="Text Placeholder 13">
            <a:extLst>
              <a:ext uri="{FF2B5EF4-FFF2-40B4-BE49-F238E27FC236}">
                <a16:creationId xmlns:a16="http://schemas.microsoft.com/office/drawing/2014/main" id="{C007EC99-7E0E-BC48-BD33-A4CF71D5C085}"/>
              </a:ext>
            </a:extLst>
          </p:cNvPr>
          <p:cNvSpPr>
            <a:spLocks noGrp="1"/>
          </p:cNvSpPr>
          <p:nvPr>
            <p:ph type="body" sz="quarter" idx="10"/>
          </p:nvPr>
        </p:nvSpPr>
        <p:spPr>
          <a:xfrm>
            <a:off x="589045" y="815173"/>
            <a:ext cx="11574774" cy="800219"/>
          </a:xfrm>
        </p:spPr>
        <p:txBody>
          <a:bodyPr/>
          <a:lstStyle/>
          <a:p>
            <a:r>
              <a:rPr lang="en-US" i="1"/>
              <a:t>For on-prem &amp; hybrid orgs, or if end users are confused having two apps with same functionality </a:t>
            </a:r>
          </a:p>
          <a:p>
            <a:r>
              <a:rPr lang="en-US">
                <a:solidFill>
                  <a:schemeClr val="accent1"/>
                </a:solidFill>
              </a:rPr>
              <a:t>Variation A: No prior Teams usage</a:t>
            </a:r>
          </a:p>
        </p:txBody>
      </p:sp>
      <p:sp>
        <p:nvSpPr>
          <p:cNvPr id="5" name="Oval 4">
            <a:extLst>
              <a:ext uri="{FF2B5EF4-FFF2-40B4-BE49-F238E27FC236}">
                <a16:creationId xmlns:a16="http://schemas.microsoft.com/office/drawing/2014/main" id="{6C488FB9-16BB-4F14-B0C4-5BCE89D4F1B1}"/>
              </a:ext>
            </a:extLst>
          </p:cNvPr>
          <p:cNvSpPr/>
          <p:nvPr/>
        </p:nvSpPr>
        <p:spPr bwMode="auto">
          <a:xfrm>
            <a:off x="7725933" y="2882749"/>
            <a:ext cx="722274" cy="722274"/>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400">
                <a:gradFill>
                  <a:gsLst>
                    <a:gs pos="0">
                      <a:srgbClr val="FFFFFF"/>
                    </a:gs>
                    <a:gs pos="100000">
                      <a:srgbClr val="FFFFFF"/>
                    </a:gs>
                  </a:gsLst>
                  <a:lin ang="5400000" scaled="0"/>
                </a:gradFill>
                <a:ea typeface="Segoe UI" pitchFamily="34" charset="0"/>
                <a:cs typeface="Segoe UI" pitchFamily="34" charset="0"/>
              </a:rPr>
              <a:t>Teams</a:t>
            </a:r>
          </a:p>
        </p:txBody>
      </p:sp>
      <p:cxnSp>
        <p:nvCxnSpPr>
          <p:cNvPr id="4" name="Straight Arrow Connector 3">
            <a:extLst>
              <a:ext uri="{FF2B5EF4-FFF2-40B4-BE49-F238E27FC236}">
                <a16:creationId xmlns:a16="http://schemas.microsoft.com/office/drawing/2014/main" id="{1E1E7378-21FF-4CC2-A3C4-0A1E403C8DED}"/>
              </a:ext>
            </a:extLst>
          </p:cNvPr>
          <p:cNvCxnSpPr>
            <a:cxnSpLocks/>
          </p:cNvCxnSpPr>
          <p:nvPr/>
        </p:nvCxnSpPr>
        <p:spPr>
          <a:xfrm>
            <a:off x="5679478" y="3226635"/>
            <a:ext cx="988688" cy="0"/>
          </a:xfrm>
          <a:prstGeom prst="straightConnector1">
            <a:avLst/>
          </a:prstGeom>
          <a:ln w="22225">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33458C-D5DE-480A-B256-E7A4AAAFF0B3}"/>
              </a:ext>
            </a:extLst>
          </p:cNvPr>
          <p:cNvSpPr txBox="1"/>
          <p:nvPr/>
        </p:nvSpPr>
        <p:spPr>
          <a:xfrm>
            <a:off x="6375194" y="1670928"/>
            <a:ext cx="3657083"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latin typeface="+mj-lt"/>
              </a:rPr>
              <a:t>Pilot expands</a:t>
            </a:r>
          </a:p>
        </p:txBody>
      </p:sp>
      <p:sp>
        <p:nvSpPr>
          <p:cNvPr id="11" name="TextBox 10">
            <a:extLst>
              <a:ext uri="{FF2B5EF4-FFF2-40B4-BE49-F238E27FC236}">
                <a16:creationId xmlns:a16="http://schemas.microsoft.com/office/drawing/2014/main" id="{657BAADB-4C58-44D7-BC0B-B3AF973E92AC}"/>
              </a:ext>
            </a:extLst>
          </p:cNvPr>
          <p:cNvSpPr txBox="1"/>
          <p:nvPr/>
        </p:nvSpPr>
        <p:spPr>
          <a:xfrm>
            <a:off x="6567341" y="1666437"/>
            <a:ext cx="3657083"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latin typeface="+mj-lt"/>
              </a:rPr>
              <a:t>Begin Teams Pilot</a:t>
            </a:r>
          </a:p>
        </p:txBody>
      </p:sp>
      <p:sp>
        <p:nvSpPr>
          <p:cNvPr id="12" name="TextBox 11">
            <a:extLst>
              <a:ext uri="{FF2B5EF4-FFF2-40B4-BE49-F238E27FC236}">
                <a16:creationId xmlns:a16="http://schemas.microsoft.com/office/drawing/2014/main" id="{2AA76386-310C-4F76-9FFC-35290A626032}"/>
              </a:ext>
            </a:extLst>
          </p:cNvPr>
          <p:cNvSpPr txBox="1"/>
          <p:nvPr/>
        </p:nvSpPr>
        <p:spPr>
          <a:xfrm>
            <a:off x="6668165" y="1669906"/>
            <a:ext cx="3657083" cy="307777"/>
          </a:xfrm>
          <a:prstGeom prst="rect">
            <a:avLst/>
          </a:prstGeom>
          <a:solidFill>
            <a:schemeClr val="bg2"/>
          </a:solidFill>
        </p:spPr>
        <p:txBody>
          <a:bodyPr wrap="square" lIns="0" tIns="0" rIns="0" bIns="0" rtlCol="0">
            <a:spAutoFit/>
          </a:bodyPr>
          <a:lstStyle/>
          <a:p>
            <a:pPr algn="ctr"/>
            <a:r>
              <a:rPr lang="en-US" sz="2000">
                <a:gradFill>
                  <a:gsLst>
                    <a:gs pos="2917">
                      <a:schemeClr val="tx1"/>
                    </a:gs>
                    <a:gs pos="30000">
                      <a:schemeClr val="tx1"/>
                    </a:gs>
                  </a:gsLst>
                  <a:lin ang="5400000" scaled="0"/>
                </a:gradFill>
                <a:latin typeface="+mj-lt"/>
              </a:rPr>
              <a:t>Migration Complete</a:t>
            </a:r>
          </a:p>
        </p:txBody>
      </p:sp>
      <p:sp>
        <p:nvSpPr>
          <p:cNvPr id="13" name="TextBox 12">
            <a:extLst>
              <a:ext uri="{FF2B5EF4-FFF2-40B4-BE49-F238E27FC236}">
                <a16:creationId xmlns:a16="http://schemas.microsoft.com/office/drawing/2014/main" id="{85FCF9C8-AAA1-4913-9F91-934D6295B1C6}"/>
              </a:ext>
            </a:extLst>
          </p:cNvPr>
          <p:cNvSpPr txBox="1"/>
          <p:nvPr/>
        </p:nvSpPr>
        <p:spPr>
          <a:xfrm>
            <a:off x="2399650" y="1666437"/>
            <a:ext cx="3012665"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latin typeface="+mj-lt"/>
              </a:rPr>
              <a:t>Original User Population</a:t>
            </a:r>
          </a:p>
        </p:txBody>
      </p:sp>
      <p:sp>
        <p:nvSpPr>
          <p:cNvPr id="16" name="Text Placeholder 5">
            <a:extLst>
              <a:ext uri="{FF2B5EF4-FFF2-40B4-BE49-F238E27FC236}">
                <a16:creationId xmlns:a16="http://schemas.microsoft.com/office/drawing/2014/main" id="{C62F3678-9323-C446-9797-05BD5908CB13}"/>
              </a:ext>
            </a:extLst>
          </p:cNvPr>
          <p:cNvSpPr txBox="1">
            <a:spLocks/>
          </p:cNvSpPr>
          <p:nvPr/>
        </p:nvSpPr>
        <p:spPr>
          <a:xfrm>
            <a:off x="534856" y="5423139"/>
            <a:ext cx="11071145" cy="102586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i="0" kern="1200" spc="0" baseline="0">
                <a:solidFill>
                  <a:schemeClr val="accent3"/>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0771" lvl="1" indent="-342834"/>
            <a:r>
              <a:rPr lang="en-US" sz="1961"/>
              <a:t>During migration, users in Skype for Business can communicate with users in Teams via interop</a:t>
            </a:r>
          </a:p>
          <a:p>
            <a:pPr marL="350771" lvl="1" indent="-342834"/>
            <a:r>
              <a:rPr lang="en-US" sz="1961"/>
              <a:t>Presence is aligned with routing</a:t>
            </a:r>
          </a:p>
          <a:p>
            <a:pPr marL="350771" lvl="1" indent="-342834"/>
            <a:r>
              <a:rPr lang="en-US" sz="1961"/>
              <a:t>Skype for Business users can use non-UC functionality in Teams prior to upgrade</a:t>
            </a:r>
          </a:p>
        </p:txBody>
      </p:sp>
      <p:pic>
        <p:nvPicPr>
          <p:cNvPr id="23" name="Picture 22">
            <a:extLst>
              <a:ext uri="{FF2B5EF4-FFF2-40B4-BE49-F238E27FC236}">
                <a16:creationId xmlns:a16="http://schemas.microsoft.com/office/drawing/2014/main" id="{BE023AA4-EC62-472C-B134-5F548AEC2614}"/>
              </a:ext>
            </a:extLst>
          </p:cNvPr>
          <p:cNvPicPr>
            <a:picLocks noChangeAspect="1"/>
          </p:cNvPicPr>
          <p:nvPr/>
        </p:nvPicPr>
        <p:blipFill>
          <a:blip r:embed="rId4"/>
          <a:stretch>
            <a:fillRect/>
          </a:stretch>
        </p:blipFill>
        <p:spPr>
          <a:xfrm>
            <a:off x="7631247" y="4301473"/>
            <a:ext cx="983805" cy="751051"/>
          </a:xfrm>
          <a:prstGeom prst="rect">
            <a:avLst/>
          </a:prstGeom>
        </p:spPr>
      </p:pic>
      <p:pic>
        <p:nvPicPr>
          <p:cNvPr id="7" name="Picture 6">
            <a:extLst>
              <a:ext uri="{FF2B5EF4-FFF2-40B4-BE49-F238E27FC236}">
                <a16:creationId xmlns:a16="http://schemas.microsoft.com/office/drawing/2014/main" id="{861523A4-D118-4744-8E17-CA2EB2F38E8D}"/>
              </a:ext>
            </a:extLst>
          </p:cNvPr>
          <p:cNvPicPr>
            <a:picLocks noChangeAspect="1"/>
          </p:cNvPicPr>
          <p:nvPr/>
        </p:nvPicPr>
        <p:blipFill>
          <a:blip r:embed="rId5"/>
          <a:stretch>
            <a:fillRect/>
          </a:stretch>
        </p:blipFill>
        <p:spPr>
          <a:xfrm>
            <a:off x="4072336" y="4301473"/>
            <a:ext cx="622070" cy="751051"/>
          </a:xfrm>
          <a:prstGeom prst="rect">
            <a:avLst/>
          </a:prstGeom>
        </p:spPr>
      </p:pic>
      <p:pic>
        <p:nvPicPr>
          <p:cNvPr id="6" name="Picture 5">
            <a:extLst>
              <a:ext uri="{FF2B5EF4-FFF2-40B4-BE49-F238E27FC236}">
                <a16:creationId xmlns:a16="http://schemas.microsoft.com/office/drawing/2014/main" id="{4F043203-0387-42ED-B4F3-5D132BC389FD}"/>
              </a:ext>
            </a:extLst>
          </p:cNvPr>
          <p:cNvPicPr>
            <a:picLocks noChangeAspect="1"/>
          </p:cNvPicPr>
          <p:nvPr/>
        </p:nvPicPr>
        <p:blipFill>
          <a:blip r:embed="rId6"/>
          <a:stretch>
            <a:fillRect/>
          </a:stretch>
        </p:blipFill>
        <p:spPr>
          <a:xfrm>
            <a:off x="3707382" y="4314672"/>
            <a:ext cx="639471" cy="737852"/>
          </a:xfrm>
          <a:prstGeom prst="rect">
            <a:avLst/>
          </a:prstGeom>
        </p:spPr>
      </p:pic>
    </p:spTree>
    <p:custDataLst>
      <p:tags r:id="rId1"/>
    </p:custDataLst>
    <p:extLst>
      <p:ext uri="{BB962C8B-B14F-4D97-AF65-F5344CB8AC3E}">
        <p14:creationId xmlns:p14="http://schemas.microsoft.com/office/powerpoint/2010/main" val="33580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66667E-6 -3.7037E-7 L -0.04219 -0.00093 " pathEditMode="relative" rAng="0" ptsTypes="AA">
                                      <p:cBhvr>
                                        <p:cTn id="12" dur="1000" fill="hold"/>
                                        <p:tgtEl>
                                          <p:spTgt spid="6"/>
                                        </p:tgtEl>
                                        <p:attrNameLst>
                                          <p:attrName>ppt_x</p:attrName>
                                          <p:attrName>ppt_y</p:attrName>
                                        </p:attrNameLst>
                                      </p:cBhvr>
                                      <p:rCtr x="-2109" y="-46"/>
                                    </p:animMotion>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 presetClass="entr" presetSubtype="0" fill="hold" grpId="1"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grpId="0" nodeType="clickEffect">
                                  <p:stCondLst>
                                    <p:cond delay="0"/>
                                  </p:stCondLst>
                                  <p:childTnLst>
                                    <p:animScale>
                                      <p:cBhvr>
                                        <p:cTn id="38" dur="5000" fill="hold"/>
                                        <p:tgtEl>
                                          <p:spTgt spid="5"/>
                                        </p:tgtEl>
                                      </p:cBhvr>
                                      <p:by x="300000" y="300000"/>
                                    </p:animScale>
                                  </p:childTnLst>
                                </p:cTn>
                              </p:par>
                              <p:par>
                                <p:cTn id="39" presetID="6" presetClass="emph" presetSubtype="0" fill="hold" grpId="0" nodeType="withEffect">
                                  <p:stCondLst>
                                    <p:cond delay="0"/>
                                  </p:stCondLst>
                                  <p:childTnLst>
                                    <p:animScale>
                                      <p:cBhvr>
                                        <p:cTn id="40" dur="5000" fill="hold"/>
                                        <p:tgtEl>
                                          <p:spTgt spid="2"/>
                                        </p:tgtEl>
                                      </p:cBhvr>
                                      <p:by x="33000" y="33000"/>
                                    </p:animScale>
                                  </p:childTnLst>
                                </p:cTn>
                              </p:par>
                              <p:par>
                                <p:cTn id="41" presetID="1" presetClass="exit" presetSubtype="0" fill="hold" grpId="1"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26" presetClass="emph" presetSubtype="0" repeatCount="10000" fill="hold"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par>
                                <p:cTn id="46" presetID="1"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9"/>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par>
                                <p:cTn id="56" presetID="1" presetClass="exit" presetSubtype="0" fill="hold" grpId="1" nodeType="withEffect">
                                  <p:stCondLst>
                                    <p:cond delay="0"/>
                                  </p:stCondLst>
                                  <p:childTnLst>
                                    <p:set>
                                      <p:cBhvr>
                                        <p:cTn id="57" dur="1" fill="hold">
                                          <p:stCondLst>
                                            <p:cond delay="0"/>
                                          </p:stCondLst>
                                        </p:cTn>
                                        <p:tgtEl>
                                          <p:spTgt spid="13"/>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2"/>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2" grpId="1" animBg="1"/>
      <p:bldP spid="2" grpId="2" animBg="1"/>
      <p:bldP spid="5" grpId="0" animBg="1"/>
      <p:bldP spid="5" grpId="1" animBg="1"/>
      <p:bldP spid="9" grpId="0"/>
      <p:bldP spid="9" grpId="1"/>
      <p:bldP spid="11" grpId="0"/>
      <p:bldP spid="11" grpId="1"/>
      <p:bldP spid="12" grpId="0" animBg="1"/>
      <p:bldP spid="13" grpId="0"/>
      <p:bldP spid="13" grpId="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C488FB9-16BB-4F14-B0C4-5BCE89D4F1B1}"/>
              </a:ext>
            </a:extLst>
          </p:cNvPr>
          <p:cNvSpPr/>
          <p:nvPr/>
        </p:nvSpPr>
        <p:spPr bwMode="auto">
          <a:xfrm>
            <a:off x="7708350" y="3781844"/>
            <a:ext cx="722274" cy="722274"/>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Teams</a:t>
            </a:r>
          </a:p>
        </p:txBody>
      </p:sp>
      <p:cxnSp>
        <p:nvCxnSpPr>
          <p:cNvPr id="4" name="Straight Arrow Connector 3">
            <a:extLst>
              <a:ext uri="{FF2B5EF4-FFF2-40B4-BE49-F238E27FC236}">
                <a16:creationId xmlns:a16="http://schemas.microsoft.com/office/drawing/2014/main" id="{1E1E7378-21FF-4CC2-A3C4-0A1E403C8DED}"/>
              </a:ext>
            </a:extLst>
          </p:cNvPr>
          <p:cNvCxnSpPr>
            <a:cxnSpLocks/>
          </p:cNvCxnSpPr>
          <p:nvPr/>
        </p:nvCxnSpPr>
        <p:spPr>
          <a:xfrm>
            <a:off x="5451766" y="3439291"/>
            <a:ext cx="1432994" cy="391314"/>
          </a:xfrm>
          <a:prstGeom prst="straightConnector1">
            <a:avLst/>
          </a:prstGeom>
          <a:ln w="22225">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33458C-D5DE-480A-B256-E7A4AAAFF0B3}"/>
              </a:ext>
            </a:extLst>
          </p:cNvPr>
          <p:cNvSpPr txBox="1"/>
          <p:nvPr/>
        </p:nvSpPr>
        <p:spPr>
          <a:xfrm>
            <a:off x="6132904" y="1667041"/>
            <a:ext cx="3657083"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latin typeface="+mj-lt"/>
              </a:rPr>
              <a:t>Pilot expands</a:t>
            </a:r>
          </a:p>
        </p:txBody>
      </p:sp>
      <p:sp>
        <p:nvSpPr>
          <p:cNvPr id="11" name="TextBox 10">
            <a:extLst>
              <a:ext uri="{FF2B5EF4-FFF2-40B4-BE49-F238E27FC236}">
                <a16:creationId xmlns:a16="http://schemas.microsoft.com/office/drawing/2014/main" id="{657BAADB-4C58-44D7-BC0B-B3AF973E92AC}"/>
              </a:ext>
            </a:extLst>
          </p:cNvPr>
          <p:cNvSpPr txBox="1"/>
          <p:nvPr/>
        </p:nvSpPr>
        <p:spPr>
          <a:xfrm>
            <a:off x="6240946" y="1664679"/>
            <a:ext cx="3657083"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latin typeface="+mj-lt"/>
              </a:rPr>
              <a:t>Begin Teams Pilot</a:t>
            </a:r>
          </a:p>
        </p:txBody>
      </p:sp>
      <p:sp>
        <p:nvSpPr>
          <p:cNvPr id="12" name="TextBox 11">
            <a:extLst>
              <a:ext uri="{FF2B5EF4-FFF2-40B4-BE49-F238E27FC236}">
                <a16:creationId xmlns:a16="http://schemas.microsoft.com/office/drawing/2014/main" id="{2AA76386-310C-4F76-9FFC-35290A626032}"/>
              </a:ext>
            </a:extLst>
          </p:cNvPr>
          <p:cNvSpPr txBox="1"/>
          <p:nvPr/>
        </p:nvSpPr>
        <p:spPr>
          <a:xfrm>
            <a:off x="6312417" y="1664679"/>
            <a:ext cx="3657083" cy="307777"/>
          </a:xfrm>
          <a:prstGeom prst="rect">
            <a:avLst/>
          </a:prstGeom>
          <a:solidFill>
            <a:schemeClr val="bg2"/>
          </a:solidFill>
        </p:spPr>
        <p:txBody>
          <a:bodyPr wrap="square" lIns="0" tIns="0" rIns="0" bIns="0" rtlCol="0">
            <a:spAutoFit/>
          </a:bodyPr>
          <a:lstStyle/>
          <a:p>
            <a:pPr algn="ctr"/>
            <a:r>
              <a:rPr lang="en-US" sz="2000">
                <a:gradFill>
                  <a:gsLst>
                    <a:gs pos="2917">
                      <a:schemeClr val="tx1"/>
                    </a:gs>
                    <a:gs pos="30000">
                      <a:schemeClr val="tx1"/>
                    </a:gs>
                  </a:gsLst>
                  <a:lin ang="5400000" scaled="0"/>
                </a:gradFill>
                <a:latin typeface="+mj-lt"/>
              </a:rPr>
              <a:t>Migration Complete</a:t>
            </a:r>
          </a:p>
        </p:txBody>
      </p:sp>
      <p:sp>
        <p:nvSpPr>
          <p:cNvPr id="13" name="TextBox 12">
            <a:extLst>
              <a:ext uri="{FF2B5EF4-FFF2-40B4-BE49-F238E27FC236}">
                <a16:creationId xmlns:a16="http://schemas.microsoft.com/office/drawing/2014/main" id="{85FCF9C8-AAA1-4913-9F91-934D6295B1C6}"/>
              </a:ext>
            </a:extLst>
          </p:cNvPr>
          <p:cNvSpPr txBox="1"/>
          <p:nvPr/>
        </p:nvSpPr>
        <p:spPr>
          <a:xfrm>
            <a:off x="2399650" y="1666437"/>
            <a:ext cx="3012665" cy="307777"/>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latin typeface="+mj-lt"/>
              </a:rPr>
              <a:t>Original User Population</a:t>
            </a:r>
          </a:p>
        </p:txBody>
      </p:sp>
      <p:pic>
        <p:nvPicPr>
          <p:cNvPr id="6" name="Picture 5">
            <a:extLst>
              <a:ext uri="{FF2B5EF4-FFF2-40B4-BE49-F238E27FC236}">
                <a16:creationId xmlns:a16="http://schemas.microsoft.com/office/drawing/2014/main" id="{4F043203-0387-42ED-B4F3-5D132BC389FD}"/>
              </a:ext>
            </a:extLst>
          </p:cNvPr>
          <p:cNvPicPr>
            <a:picLocks noChangeAspect="1"/>
          </p:cNvPicPr>
          <p:nvPr/>
        </p:nvPicPr>
        <p:blipFill>
          <a:blip r:embed="rId4"/>
          <a:stretch>
            <a:fillRect/>
          </a:stretch>
        </p:blipFill>
        <p:spPr>
          <a:xfrm>
            <a:off x="2136519" y="2625563"/>
            <a:ext cx="639471" cy="737852"/>
          </a:xfrm>
          <a:prstGeom prst="rect">
            <a:avLst/>
          </a:prstGeom>
        </p:spPr>
      </p:pic>
      <p:pic>
        <p:nvPicPr>
          <p:cNvPr id="23" name="Picture 22">
            <a:extLst>
              <a:ext uri="{FF2B5EF4-FFF2-40B4-BE49-F238E27FC236}">
                <a16:creationId xmlns:a16="http://schemas.microsoft.com/office/drawing/2014/main" id="{BE023AA4-EC62-472C-B134-5F548AEC2614}"/>
              </a:ext>
            </a:extLst>
          </p:cNvPr>
          <p:cNvPicPr>
            <a:picLocks noChangeAspect="1"/>
          </p:cNvPicPr>
          <p:nvPr/>
        </p:nvPicPr>
        <p:blipFill>
          <a:blip r:embed="rId5"/>
          <a:stretch>
            <a:fillRect/>
          </a:stretch>
        </p:blipFill>
        <p:spPr>
          <a:xfrm>
            <a:off x="7577584" y="5906563"/>
            <a:ext cx="983805" cy="737854"/>
          </a:xfrm>
          <a:prstGeom prst="rect">
            <a:avLst/>
          </a:prstGeom>
        </p:spPr>
      </p:pic>
      <p:pic>
        <p:nvPicPr>
          <p:cNvPr id="18" name="Picture 17">
            <a:extLst>
              <a:ext uri="{FF2B5EF4-FFF2-40B4-BE49-F238E27FC236}">
                <a16:creationId xmlns:a16="http://schemas.microsoft.com/office/drawing/2014/main" id="{04039E3C-120E-430B-B978-B0A8E16FC2FF}"/>
              </a:ext>
            </a:extLst>
          </p:cNvPr>
          <p:cNvPicPr>
            <a:picLocks noChangeAspect="1"/>
          </p:cNvPicPr>
          <p:nvPr/>
        </p:nvPicPr>
        <p:blipFill>
          <a:blip r:embed="rId4"/>
          <a:stretch>
            <a:fillRect/>
          </a:stretch>
        </p:blipFill>
        <p:spPr>
          <a:xfrm>
            <a:off x="3197844" y="5906565"/>
            <a:ext cx="639471" cy="737852"/>
          </a:xfrm>
          <a:prstGeom prst="rect">
            <a:avLst/>
          </a:prstGeom>
        </p:spPr>
      </p:pic>
      <p:pic>
        <p:nvPicPr>
          <p:cNvPr id="19" name="Picture 18">
            <a:extLst>
              <a:ext uri="{FF2B5EF4-FFF2-40B4-BE49-F238E27FC236}">
                <a16:creationId xmlns:a16="http://schemas.microsoft.com/office/drawing/2014/main" id="{6AA6CDFB-F6E1-45DE-BA85-10FCF53B0954}"/>
              </a:ext>
            </a:extLst>
          </p:cNvPr>
          <p:cNvPicPr>
            <a:picLocks noChangeAspect="1"/>
          </p:cNvPicPr>
          <p:nvPr/>
        </p:nvPicPr>
        <p:blipFill>
          <a:blip r:embed="rId5"/>
          <a:stretch>
            <a:fillRect/>
          </a:stretch>
        </p:blipFill>
        <p:spPr>
          <a:xfrm>
            <a:off x="3910293" y="5906565"/>
            <a:ext cx="983805" cy="737854"/>
          </a:xfrm>
          <a:prstGeom prst="rect">
            <a:avLst/>
          </a:prstGeom>
        </p:spPr>
      </p:pic>
      <p:cxnSp>
        <p:nvCxnSpPr>
          <p:cNvPr id="21" name="Straight Arrow Connector 20">
            <a:extLst>
              <a:ext uri="{FF2B5EF4-FFF2-40B4-BE49-F238E27FC236}">
                <a16:creationId xmlns:a16="http://schemas.microsoft.com/office/drawing/2014/main" id="{41079438-2771-410A-B677-1E5086E67779}"/>
              </a:ext>
            </a:extLst>
          </p:cNvPr>
          <p:cNvCxnSpPr>
            <a:cxnSpLocks/>
          </p:cNvCxnSpPr>
          <p:nvPr/>
        </p:nvCxnSpPr>
        <p:spPr>
          <a:xfrm flipV="1">
            <a:off x="5463956" y="4418175"/>
            <a:ext cx="1427649" cy="629084"/>
          </a:xfrm>
          <a:prstGeom prst="straightConnector1">
            <a:avLst/>
          </a:prstGeom>
          <a:ln w="22225">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4662A35E-E12D-4C32-ACA3-7658AA6B43CE}"/>
              </a:ext>
            </a:extLst>
          </p:cNvPr>
          <p:cNvSpPr/>
          <p:nvPr/>
        </p:nvSpPr>
        <p:spPr bwMode="auto">
          <a:xfrm>
            <a:off x="3223268" y="4467502"/>
            <a:ext cx="1454478" cy="1377897"/>
          </a:xfrm>
          <a:prstGeom prst="ellipse">
            <a:avLst/>
          </a:prstGeom>
          <a:pattFill prst="solidDmnd">
            <a:fgClr>
              <a:schemeClr val="accent1"/>
            </a:fgClr>
            <a:bgClr>
              <a:srgbClr val="7030A0"/>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2000">
                <a:gradFill>
                  <a:gsLst>
                    <a:gs pos="0">
                      <a:srgbClr val="FFFFFF"/>
                    </a:gs>
                    <a:gs pos="100000">
                      <a:srgbClr val="FFFFFF"/>
                    </a:gs>
                  </a:gsLst>
                  <a:lin ang="5400000" scaled="0"/>
                </a:gradFill>
                <a:ea typeface="Segoe UI" pitchFamily="34" charset="0"/>
                <a:cs typeface="Segoe UI" pitchFamily="34" charset="0"/>
              </a:rPr>
              <a:t>SFB</a:t>
            </a:r>
          </a:p>
          <a:p>
            <a:pPr algn="ctr" defTabSz="932293" fontAlgn="base">
              <a:spcBef>
                <a:spcPct val="0"/>
              </a:spcBef>
              <a:spcAft>
                <a:spcPct val="0"/>
              </a:spcAft>
            </a:pPr>
            <a:r>
              <a:rPr lang="en-US" sz="1600">
                <a:gradFill>
                  <a:gsLst>
                    <a:gs pos="0">
                      <a:srgbClr val="FFFFFF"/>
                    </a:gs>
                    <a:gs pos="100000">
                      <a:srgbClr val="FFFFFF"/>
                    </a:gs>
                  </a:gsLst>
                  <a:lin ang="5400000" scaled="0"/>
                </a:gradFill>
                <a:ea typeface="Segoe UI" pitchFamily="34" charset="0"/>
                <a:cs typeface="Segoe UI" pitchFamily="34" charset="0"/>
              </a:rPr>
              <a:t>and Teams</a:t>
            </a:r>
          </a:p>
        </p:txBody>
      </p:sp>
      <p:sp>
        <p:nvSpPr>
          <p:cNvPr id="22" name="Oval 21">
            <a:extLst>
              <a:ext uri="{FF2B5EF4-FFF2-40B4-BE49-F238E27FC236}">
                <a16:creationId xmlns:a16="http://schemas.microsoft.com/office/drawing/2014/main" id="{4A2A286A-0CDA-4AC5-A177-0C221EA09AE3}"/>
              </a:ext>
            </a:extLst>
          </p:cNvPr>
          <p:cNvSpPr/>
          <p:nvPr/>
        </p:nvSpPr>
        <p:spPr bwMode="auto">
          <a:xfrm>
            <a:off x="2844567" y="2202063"/>
            <a:ext cx="2304201" cy="21063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2000">
                <a:gradFill>
                  <a:gsLst>
                    <a:gs pos="0">
                      <a:srgbClr val="FFFFFF"/>
                    </a:gs>
                    <a:gs pos="100000">
                      <a:srgbClr val="FFFFFF"/>
                    </a:gs>
                  </a:gsLst>
                  <a:lin ang="5400000" scaled="0"/>
                </a:gradFill>
                <a:ea typeface="Segoe UI" pitchFamily="34" charset="0"/>
                <a:cs typeface="Segoe UI" pitchFamily="34" charset="0"/>
              </a:rPr>
              <a:t>SFB</a:t>
            </a:r>
          </a:p>
        </p:txBody>
      </p:sp>
      <p:sp>
        <p:nvSpPr>
          <p:cNvPr id="20" name="Oval 19">
            <a:extLst>
              <a:ext uri="{FF2B5EF4-FFF2-40B4-BE49-F238E27FC236}">
                <a16:creationId xmlns:a16="http://schemas.microsoft.com/office/drawing/2014/main" id="{1546CEF2-10BF-4854-9180-4B239D4A404F}"/>
              </a:ext>
            </a:extLst>
          </p:cNvPr>
          <p:cNvSpPr/>
          <p:nvPr/>
        </p:nvSpPr>
        <p:spPr bwMode="auto">
          <a:xfrm>
            <a:off x="2833523" y="2217612"/>
            <a:ext cx="2299216" cy="2138474"/>
          </a:xfrm>
          <a:prstGeom prst="ellipse">
            <a:avLst/>
          </a:prstGeom>
          <a:gradFill flip="none" rotWithShape="1">
            <a:gsLst>
              <a:gs pos="16000">
                <a:srgbClr val="7030A0"/>
              </a:gs>
              <a:gs pos="84000">
                <a:schemeClr val="accent1"/>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SFB</a:t>
            </a:r>
          </a:p>
          <a:p>
            <a:pPr algn="ctr" defTabSz="932293" fontAlgn="base">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With Teams (no UC)</a:t>
            </a:r>
          </a:p>
        </p:txBody>
      </p:sp>
      <p:pic>
        <p:nvPicPr>
          <p:cNvPr id="7" name="Picture 6">
            <a:extLst>
              <a:ext uri="{FF2B5EF4-FFF2-40B4-BE49-F238E27FC236}">
                <a16:creationId xmlns:a16="http://schemas.microsoft.com/office/drawing/2014/main" id="{9EA2EE06-01BA-4BD1-9BB5-C03DCF0AF0BE}"/>
              </a:ext>
            </a:extLst>
          </p:cNvPr>
          <p:cNvPicPr>
            <a:picLocks noChangeAspect="1"/>
          </p:cNvPicPr>
          <p:nvPr/>
        </p:nvPicPr>
        <p:blipFill>
          <a:blip r:embed="rId6"/>
          <a:stretch>
            <a:fillRect/>
          </a:stretch>
        </p:blipFill>
        <p:spPr>
          <a:xfrm>
            <a:off x="2160879" y="3515288"/>
            <a:ext cx="619794" cy="737852"/>
          </a:xfrm>
          <a:prstGeom prst="rect">
            <a:avLst/>
          </a:prstGeom>
        </p:spPr>
      </p:pic>
      <p:sp>
        <p:nvSpPr>
          <p:cNvPr id="24" name="Title 16">
            <a:extLst>
              <a:ext uri="{FF2B5EF4-FFF2-40B4-BE49-F238E27FC236}">
                <a16:creationId xmlns:a16="http://schemas.microsoft.com/office/drawing/2014/main" id="{0BC74FEA-C35D-45FD-BDC2-DDE20005766E}"/>
              </a:ext>
            </a:extLst>
          </p:cNvPr>
          <p:cNvSpPr txBox="1">
            <a:spLocks/>
          </p:cNvSpPr>
          <p:nvPr/>
        </p:nvSpPr>
        <p:spPr>
          <a:xfrm>
            <a:off x="534857" y="164363"/>
            <a:ext cx="11574774" cy="492443"/>
          </a:xfrm>
          <a:prstGeom prst="rect">
            <a:avLst/>
          </a:prstGeom>
        </p:spPr>
        <p:txBody>
          <a:bodyPr vert="horz" wrap="square" lIns="0" tIns="0" rIns="0" bIns="0" rtlCol="0" anchor="t">
            <a:spAutoFit/>
          </a:bodyPr>
          <a:lstStyle>
            <a:lvl1pPr algn="l" defTabSz="951304"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200"/>
              <a:t>Org perspective: Upgrade without overlapping functionality</a:t>
            </a:r>
          </a:p>
        </p:txBody>
      </p:sp>
      <p:sp>
        <p:nvSpPr>
          <p:cNvPr id="27" name="Text Placeholder 13">
            <a:extLst>
              <a:ext uri="{FF2B5EF4-FFF2-40B4-BE49-F238E27FC236}">
                <a16:creationId xmlns:a16="http://schemas.microsoft.com/office/drawing/2014/main" id="{A6F43E8B-2FC1-4B02-8F7C-DFBD8F9EDD92}"/>
              </a:ext>
            </a:extLst>
          </p:cNvPr>
          <p:cNvSpPr>
            <a:spLocks noGrp="1"/>
          </p:cNvSpPr>
          <p:nvPr>
            <p:ph type="body" sz="quarter" idx="10"/>
          </p:nvPr>
        </p:nvSpPr>
        <p:spPr>
          <a:xfrm>
            <a:off x="589045" y="815173"/>
            <a:ext cx="11574774" cy="800219"/>
          </a:xfrm>
        </p:spPr>
        <p:txBody>
          <a:bodyPr/>
          <a:lstStyle/>
          <a:p>
            <a:r>
              <a:rPr lang="en-US" i="1"/>
              <a:t>For on-prem &amp; hybrid orgs, or if end users are confused having two apps with same functionality </a:t>
            </a:r>
          </a:p>
          <a:p>
            <a:r>
              <a:rPr lang="en-US">
                <a:solidFill>
                  <a:schemeClr val="accent1"/>
                </a:solidFill>
              </a:rPr>
              <a:t>Variation B: Organizations with prior Teams usage</a:t>
            </a:r>
          </a:p>
        </p:txBody>
      </p:sp>
    </p:spTree>
    <p:custDataLst>
      <p:tags r:id="rId1"/>
    </p:custDataLst>
    <p:extLst>
      <p:ext uri="{BB962C8B-B14F-4D97-AF65-F5344CB8AC3E}">
        <p14:creationId xmlns:p14="http://schemas.microsoft.com/office/powerpoint/2010/main" val="33070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500"/>
                            </p:stCondLst>
                            <p:childTnLst>
                              <p:par>
                                <p:cTn id="24" presetID="1" presetClass="exit" presetSubtype="0" fill="hold" grpId="1" nodeType="afterEffect">
                                  <p:stCondLst>
                                    <p:cond delay="0"/>
                                  </p:stCondLst>
                                  <p:childTnLst>
                                    <p:set>
                                      <p:cBhvr>
                                        <p:cTn id="25" dur="1" fill="hold">
                                          <p:stCondLst>
                                            <p:cond delay="0"/>
                                          </p:stCondLst>
                                        </p:cTn>
                                        <p:tgtEl>
                                          <p:spTgt spid="2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2" nodeType="clickEffect">
                                  <p:stCondLst>
                                    <p:cond delay="0"/>
                                  </p:stCondLst>
                                  <p:childTnLst>
                                    <p:animScale>
                                      <p:cBhvr>
                                        <p:cTn id="37" dur="5000" fill="hold"/>
                                        <p:tgtEl>
                                          <p:spTgt spid="20"/>
                                        </p:tgtEl>
                                      </p:cBhvr>
                                      <p:by x="25000" y="25000"/>
                                    </p:animScale>
                                  </p:childTnLst>
                                </p:cTn>
                              </p:par>
                              <p:par>
                                <p:cTn id="38" presetID="6" presetClass="emph" presetSubtype="0" fill="hold" grpId="0" nodeType="withEffect">
                                  <p:stCondLst>
                                    <p:cond delay="0"/>
                                  </p:stCondLst>
                                  <p:childTnLst>
                                    <p:animScale>
                                      <p:cBhvr>
                                        <p:cTn id="39" dur="5000" fill="hold"/>
                                        <p:tgtEl>
                                          <p:spTgt spid="5"/>
                                        </p:tgtEl>
                                      </p:cBhvr>
                                      <p:by x="300000" y="300000"/>
                                    </p:animScale>
                                  </p:childTnLst>
                                </p:cTn>
                              </p:par>
                              <p:par>
                                <p:cTn id="40" presetID="6" presetClass="emph" presetSubtype="0" fill="hold" grpId="0" nodeType="withEffect">
                                  <p:stCondLst>
                                    <p:cond delay="0"/>
                                  </p:stCondLst>
                                  <p:childTnLst>
                                    <p:animScale>
                                      <p:cBhvr>
                                        <p:cTn id="41" dur="5000" fill="hold"/>
                                        <p:tgtEl>
                                          <p:spTgt spid="2"/>
                                        </p:tgtEl>
                                      </p:cBhvr>
                                      <p:by x="33000" y="33000"/>
                                    </p:animScale>
                                  </p:childTnLst>
                                </p:cTn>
                              </p:par>
                              <p:par>
                                <p:cTn id="42" presetID="6" presetClass="emph" presetSubtype="0" fill="hold" grpId="0" nodeType="withEffect">
                                  <p:stCondLst>
                                    <p:cond delay="0"/>
                                  </p:stCondLst>
                                  <p:childTnLst>
                                    <p:animScale>
                                      <p:cBhvr>
                                        <p:cTn id="43" dur="5000" fill="hold"/>
                                        <p:tgtEl>
                                          <p:spTgt spid="22"/>
                                        </p:tgtEl>
                                      </p:cBhvr>
                                      <p:by x="25000" y="25000"/>
                                    </p:animScale>
                                  </p:childTnLst>
                                </p:cTn>
                              </p:par>
                              <p:par>
                                <p:cTn id="44" presetID="1" presetClass="exit"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26" presetClass="emph" presetSubtype="0" repeatCount="10000" fill="hold" nodeType="withEffect">
                                  <p:stCondLst>
                                    <p:cond delay="0"/>
                                  </p:stCondLst>
                                  <p:childTnLst>
                                    <p:animEffect transition="out" filter="fade">
                                      <p:cBhvr>
                                        <p:cTn id="47" dur="500" tmFilter="0, 0; .2, .5; .8, .5; 1, 0"/>
                                        <p:tgtEl>
                                          <p:spTgt spid="4"/>
                                        </p:tgtEl>
                                      </p:cBhvr>
                                    </p:animEffect>
                                    <p:animScale>
                                      <p:cBhvr>
                                        <p:cTn id="48" dur="250" autoRev="1" fill="hold"/>
                                        <p:tgtEl>
                                          <p:spTgt spid="4"/>
                                        </p:tgtEl>
                                      </p:cBhvr>
                                      <p:by x="105000" y="105000"/>
                                    </p:animScale>
                                  </p:childTnLst>
                                </p:cTn>
                              </p:par>
                              <p:par>
                                <p:cTn id="49" presetID="26" presetClass="emph" presetSubtype="0" repeatCount="10000" fill="hold" nodeType="withEffect">
                                  <p:stCondLst>
                                    <p:cond delay="0"/>
                                  </p:stCondLst>
                                  <p:childTnLst>
                                    <p:animEffect transition="out" filter="fade">
                                      <p:cBhvr>
                                        <p:cTn id="50" dur="500" tmFilter="0, 0; .2, .5; .8, .5; 1, 0"/>
                                        <p:tgtEl>
                                          <p:spTgt spid="21"/>
                                        </p:tgtEl>
                                      </p:cBhvr>
                                    </p:animEffect>
                                    <p:animScale>
                                      <p:cBhvr>
                                        <p:cTn id="51" dur="250" autoRev="1" fill="hold"/>
                                        <p:tgtEl>
                                          <p:spTgt spid="21"/>
                                        </p:tgtEl>
                                      </p:cBhvr>
                                      <p:by x="105000" y="105000"/>
                                    </p:animScale>
                                  </p:childTnLst>
                                </p:cTn>
                              </p:par>
                              <p:par>
                                <p:cTn id="52" presetID="1"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2" nodeType="clickEffect">
                                  <p:stCondLst>
                                    <p:cond delay="0"/>
                                  </p:stCondLst>
                                  <p:childTnLst>
                                    <p:set>
                                      <p:cBhvr>
                                        <p:cTn id="57" dur="1" fill="hold">
                                          <p:stCondLst>
                                            <p:cond delay="0"/>
                                          </p:stCondLst>
                                        </p:cTn>
                                        <p:tgtEl>
                                          <p:spTgt spid="2"/>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1"/>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8"/>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4"/>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9"/>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childTnLst>
                                </p:cTn>
                              </p:par>
                              <p:par>
                                <p:cTn id="72" presetID="1" presetClass="exit" presetSubtype="0" fill="hold" grpId="1" nodeType="withEffect">
                                  <p:stCondLst>
                                    <p:cond delay="0"/>
                                  </p:stCondLst>
                                  <p:childTnLst>
                                    <p:set>
                                      <p:cBhvr>
                                        <p:cTn id="73" dur="1" fill="hold">
                                          <p:stCondLst>
                                            <p:cond delay="0"/>
                                          </p:stCondLst>
                                        </p:cTn>
                                        <p:tgtEl>
                                          <p:spTgt spid="13"/>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6"/>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p:bldP spid="9" grpId="1"/>
      <p:bldP spid="11" grpId="0"/>
      <p:bldP spid="11" grpId="1"/>
      <p:bldP spid="12" grpId="0" animBg="1"/>
      <p:bldP spid="13" grpId="0"/>
      <p:bldP spid="13" grpId="1"/>
      <p:bldP spid="2" grpId="0" animBg="1"/>
      <p:bldP spid="2" grpId="1" animBg="1"/>
      <p:bldP spid="2" grpId="2" animBg="1"/>
      <p:bldP spid="22" grpId="0" animBg="1"/>
      <p:bldP spid="22" grpId="1" animBg="1"/>
      <p:bldP spid="20" grpId="0" animBg="1"/>
      <p:bldP spid="20" grpId="1" animBg="1"/>
      <p:bldP spid="20"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3B51-F79D-4FFF-83C9-3E0D6367D5EF}"/>
              </a:ext>
            </a:extLst>
          </p:cNvPr>
          <p:cNvSpPr>
            <a:spLocks noGrp="1"/>
          </p:cNvSpPr>
          <p:nvPr>
            <p:ph type="title"/>
          </p:nvPr>
        </p:nvSpPr>
        <p:spPr>
          <a:xfrm>
            <a:off x="577549" y="182562"/>
            <a:ext cx="11016957" cy="1285041"/>
          </a:xfrm>
        </p:spPr>
        <p:txBody>
          <a:bodyPr/>
          <a:lstStyle/>
          <a:p>
            <a:pPr>
              <a:lnSpc>
                <a:spcPct val="110000"/>
              </a:lnSpc>
              <a:spcBef>
                <a:spcPts val="0"/>
              </a:spcBef>
            </a:pPr>
            <a:r>
              <a:rPr lang="en-US"/>
              <a:t>Upgrade from a user’s point of view: Meetings First</a:t>
            </a:r>
            <a:br>
              <a:rPr lang="en-US"/>
            </a:br>
            <a:r>
              <a:rPr lang="en-US" sz="2000" i="1">
                <a:solidFill>
                  <a:schemeClr val="accent3"/>
                </a:solidFill>
                <a:latin typeface="Segoe UI Semibold" panose="020B0502040204020203" pitchFamily="34" charset="0"/>
                <a:cs typeface="Segoe UI Semibold" panose="020B0502040204020203" pitchFamily="34" charset="0"/>
              </a:rPr>
              <a:t>For on-prem &amp; hybrid orgs, that will move to Meetings First before going Teams Only</a:t>
            </a:r>
            <a:br>
              <a:rPr lang="en-US" sz="2000" i="1">
                <a:solidFill>
                  <a:schemeClr val="accent3"/>
                </a:solidFill>
                <a:latin typeface="Segoe UI Semibold" panose="020B0502040204020203" pitchFamily="34" charset="0"/>
                <a:cs typeface="Segoe UI Semibold" panose="020B0502040204020203" pitchFamily="34" charset="0"/>
              </a:rPr>
            </a:br>
            <a:endParaRPr lang="en-US" sz="2000" spc="0">
              <a:solidFill>
                <a:schemeClr val="accent3"/>
              </a:solidFill>
              <a:latin typeface="Segoe UI Semibold" panose="020B0502040204020203" pitchFamily="34" charset="0"/>
              <a:cs typeface="Segoe UI Semibold" panose="020B0502040204020203" pitchFamily="34" charset="0"/>
            </a:endParaRPr>
          </a:p>
        </p:txBody>
      </p:sp>
      <p:pic>
        <p:nvPicPr>
          <p:cNvPr id="4" name="Picture 3">
            <a:extLst>
              <a:ext uri="{FF2B5EF4-FFF2-40B4-BE49-F238E27FC236}">
                <a16:creationId xmlns:a16="http://schemas.microsoft.com/office/drawing/2014/main" id="{8ACF03E8-1926-481F-A017-9C6D2B5A6190}"/>
              </a:ext>
            </a:extLst>
          </p:cNvPr>
          <p:cNvPicPr>
            <a:picLocks noChangeAspect="1"/>
          </p:cNvPicPr>
          <p:nvPr/>
        </p:nvPicPr>
        <p:blipFill>
          <a:blip r:embed="rId4"/>
          <a:stretch>
            <a:fillRect/>
          </a:stretch>
        </p:blipFill>
        <p:spPr>
          <a:xfrm>
            <a:off x="250475" y="2370739"/>
            <a:ext cx="1238575" cy="1534375"/>
          </a:xfrm>
          <a:prstGeom prst="rect">
            <a:avLst/>
          </a:prstGeom>
        </p:spPr>
      </p:pic>
      <p:grpSp>
        <p:nvGrpSpPr>
          <p:cNvPr id="10" name="Group 9">
            <a:extLst>
              <a:ext uri="{FF2B5EF4-FFF2-40B4-BE49-F238E27FC236}">
                <a16:creationId xmlns:a16="http://schemas.microsoft.com/office/drawing/2014/main" id="{3EE48269-03A1-44B8-964C-3F0E8F44A4B0}"/>
              </a:ext>
            </a:extLst>
          </p:cNvPr>
          <p:cNvGrpSpPr/>
          <p:nvPr/>
        </p:nvGrpSpPr>
        <p:grpSpPr>
          <a:xfrm>
            <a:off x="1508124" y="2370740"/>
            <a:ext cx="3670388" cy="1534376"/>
            <a:chOff x="1507470" y="2370589"/>
            <a:chExt cx="3670908" cy="1534593"/>
          </a:xfrm>
        </p:grpSpPr>
        <p:sp>
          <p:nvSpPr>
            <p:cNvPr id="54" name="Arrow: Right 53">
              <a:extLst>
                <a:ext uri="{FF2B5EF4-FFF2-40B4-BE49-F238E27FC236}">
                  <a16:creationId xmlns:a16="http://schemas.microsoft.com/office/drawing/2014/main" id="{E1E71409-D2BE-488C-96D5-77AADA1C11DF}"/>
                </a:ext>
              </a:extLst>
            </p:cNvPr>
            <p:cNvSpPr/>
            <p:nvPr/>
          </p:nvSpPr>
          <p:spPr bwMode="auto">
            <a:xfrm>
              <a:off x="1507470" y="2938046"/>
              <a:ext cx="988760" cy="350878"/>
            </a:xfrm>
            <a:prstGeom prst="rightArrow">
              <a:avLst/>
            </a:prstGeom>
            <a:solidFill>
              <a:srgbClr val="43BD7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endParaRPr>
            </a:p>
          </p:txBody>
        </p:sp>
        <p:grpSp>
          <p:nvGrpSpPr>
            <p:cNvPr id="7" name="Group 6">
              <a:extLst>
                <a:ext uri="{FF2B5EF4-FFF2-40B4-BE49-F238E27FC236}">
                  <a16:creationId xmlns:a16="http://schemas.microsoft.com/office/drawing/2014/main" id="{FC71F5D1-AE6D-4A63-B385-20CFC4F9CB4A}"/>
                </a:ext>
              </a:extLst>
            </p:cNvPr>
            <p:cNvGrpSpPr/>
            <p:nvPr/>
          </p:nvGrpSpPr>
          <p:grpSpPr>
            <a:xfrm>
              <a:off x="2501451" y="2370589"/>
              <a:ext cx="2676927" cy="1534593"/>
              <a:chOff x="2501451" y="2370589"/>
              <a:chExt cx="2676927" cy="1534593"/>
            </a:xfrm>
          </p:grpSpPr>
          <p:sp>
            <p:nvSpPr>
              <p:cNvPr id="30" name="TextBox 29">
                <a:extLst>
                  <a:ext uri="{FF2B5EF4-FFF2-40B4-BE49-F238E27FC236}">
                    <a16:creationId xmlns:a16="http://schemas.microsoft.com/office/drawing/2014/main" id="{B6C9BFCC-09C3-4EEA-AC02-DB13BB306373}"/>
                  </a:ext>
                </a:extLst>
              </p:cNvPr>
              <p:cNvSpPr txBox="1"/>
              <p:nvPr/>
            </p:nvSpPr>
            <p:spPr>
              <a:xfrm>
                <a:off x="3683479" y="2798859"/>
                <a:ext cx="418671" cy="615640"/>
              </a:xfrm>
              <a:prstGeom prst="rect">
                <a:avLst/>
              </a:prstGeom>
              <a:noFill/>
            </p:spPr>
            <p:txBody>
              <a:bodyPr wrap="square" lIns="0" tIns="0" rIns="0" bIns="0" rtlCol="0">
                <a:spAutoFit/>
              </a:bodyPr>
              <a:lstStyle/>
              <a:p>
                <a:pPr algn="l"/>
                <a:r>
                  <a:rPr lang="en-US" sz="4000">
                    <a:gradFill>
                      <a:gsLst>
                        <a:gs pos="2917">
                          <a:schemeClr val="tx1"/>
                        </a:gs>
                        <a:gs pos="30000">
                          <a:schemeClr val="tx1"/>
                        </a:gs>
                      </a:gsLst>
                      <a:lin ang="5400000" scaled="0"/>
                    </a:gradFill>
                  </a:rPr>
                  <a:t>+</a:t>
                </a:r>
              </a:p>
            </p:txBody>
          </p:sp>
          <p:pic>
            <p:nvPicPr>
              <p:cNvPr id="29" name="Picture 28">
                <a:extLst>
                  <a:ext uri="{FF2B5EF4-FFF2-40B4-BE49-F238E27FC236}">
                    <a16:creationId xmlns:a16="http://schemas.microsoft.com/office/drawing/2014/main" id="{961FD3D9-B1FC-4462-85D3-AD89C94ADE00}"/>
                  </a:ext>
                </a:extLst>
              </p:cNvPr>
              <p:cNvPicPr>
                <a:picLocks noChangeAspect="1"/>
              </p:cNvPicPr>
              <p:nvPr/>
            </p:nvPicPr>
            <p:blipFill>
              <a:blip r:embed="rId4"/>
              <a:stretch>
                <a:fillRect/>
              </a:stretch>
            </p:blipFill>
            <p:spPr>
              <a:xfrm>
                <a:off x="2501451" y="2370589"/>
                <a:ext cx="1238751" cy="1534592"/>
              </a:xfrm>
              <a:prstGeom prst="rect">
                <a:avLst/>
              </a:prstGeom>
            </p:spPr>
          </p:pic>
          <p:pic>
            <p:nvPicPr>
              <p:cNvPr id="8" name="Picture 7">
                <a:extLst>
                  <a:ext uri="{FF2B5EF4-FFF2-40B4-BE49-F238E27FC236}">
                    <a16:creationId xmlns:a16="http://schemas.microsoft.com/office/drawing/2014/main" id="{7E081575-D050-4DD0-A22D-E5986C2D9DA0}"/>
                  </a:ext>
                </a:extLst>
              </p:cNvPr>
              <p:cNvPicPr>
                <a:picLocks noChangeAspect="1"/>
              </p:cNvPicPr>
              <p:nvPr/>
            </p:nvPicPr>
            <p:blipFill>
              <a:blip r:embed="rId5"/>
              <a:stretch>
                <a:fillRect/>
              </a:stretch>
            </p:blipFill>
            <p:spPr>
              <a:xfrm>
                <a:off x="3978378" y="2370590"/>
                <a:ext cx="1200000" cy="1534592"/>
              </a:xfrm>
              <a:prstGeom prst="rect">
                <a:avLst/>
              </a:prstGeom>
            </p:spPr>
          </p:pic>
        </p:grpSp>
      </p:grpSp>
      <p:grpSp>
        <p:nvGrpSpPr>
          <p:cNvPr id="12" name="Group 11">
            <a:extLst>
              <a:ext uri="{FF2B5EF4-FFF2-40B4-BE49-F238E27FC236}">
                <a16:creationId xmlns:a16="http://schemas.microsoft.com/office/drawing/2014/main" id="{90F9D2EB-2D9A-4094-9511-5129129C9816}"/>
              </a:ext>
            </a:extLst>
          </p:cNvPr>
          <p:cNvGrpSpPr/>
          <p:nvPr/>
        </p:nvGrpSpPr>
        <p:grpSpPr>
          <a:xfrm>
            <a:off x="9017241" y="2370741"/>
            <a:ext cx="2891098" cy="1534375"/>
            <a:chOff x="9017644" y="2370590"/>
            <a:chExt cx="2891508" cy="1534592"/>
          </a:xfrm>
        </p:grpSpPr>
        <p:sp>
          <p:nvSpPr>
            <p:cNvPr id="55" name="Arrow: Right 54">
              <a:extLst>
                <a:ext uri="{FF2B5EF4-FFF2-40B4-BE49-F238E27FC236}">
                  <a16:creationId xmlns:a16="http://schemas.microsoft.com/office/drawing/2014/main" id="{0AA7E7ED-0256-410D-A5EF-BB4585C0EED9}"/>
                </a:ext>
              </a:extLst>
            </p:cNvPr>
            <p:cNvSpPr/>
            <p:nvPr/>
          </p:nvSpPr>
          <p:spPr bwMode="auto">
            <a:xfrm>
              <a:off x="9017644" y="2938046"/>
              <a:ext cx="988760" cy="350878"/>
            </a:xfrm>
            <a:prstGeom prst="rightArrow">
              <a:avLst/>
            </a:prstGeom>
            <a:solidFill>
              <a:srgbClr val="43BD7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endParaRPr>
            </a:p>
          </p:txBody>
        </p:sp>
        <p:pic>
          <p:nvPicPr>
            <p:cNvPr id="14" name="Picture 13">
              <a:extLst>
                <a:ext uri="{FF2B5EF4-FFF2-40B4-BE49-F238E27FC236}">
                  <a16:creationId xmlns:a16="http://schemas.microsoft.com/office/drawing/2014/main" id="{27D7C7B4-F49A-41C7-978F-34D6A7C9D2BB}"/>
                </a:ext>
              </a:extLst>
            </p:cNvPr>
            <p:cNvPicPr>
              <a:picLocks noChangeAspect="1"/>
            </p:cNvPicPr>
            <p:nvPr/>
          </p:nvPicPr>
          <p:blipFill>
            <a:blip r:embed="rId6"/>
            <a:stretch>
              <a:fillRect/>
            </a:stretch>
          </p:blipFill>
          <p:spPr>
            <a:xfrm>
              <a:off x="10004390" y="2370590"/>
              <a:ext cx="1904762" cy="1534592"/>
            </a:xfrm>
            <a:prstGeom prst="rect">
              <a:avLst/>
            </a:prstGeom>
          </p:spPr>
        </p:pic>
      </p:grpSp>
      <p:sp>
        <p:nvSpPr>
          <p:cNvPr id="21" name="Rectangle 20">
            <a:extLst>
              <a:ext uri="{FF2B5EF4-FFF2-40B4-BE49-F238E27FC236}">
                <a16:creationId xmlns:a16="http://schemas.microsoft.com/office/drawing/2014/main" id="{35140586-20D5-4F5F-A828-602A2690984A}"/>
              </a:ext>
            </a:extLst>
          </p:cNvPr>
          <p:cNvSpPr/>
          <p:nvPr/>
        </p:nvSpPr>
        <p:spPr>
          <a:xfrm>
            <a:off x="407087" y="4300306"/>
            <a:ext cx="11377828" cy="374793"/>
          </a:xfrm>
          <a:prstGeom prst="rect">
            <a:avLst/>
          </a:prstGeom>
        </p:spPr>
        <p:txBody>
          <a:bodyPr wrap="square">
            <a:spAutoFit/>
          </a:bodyPr>
          <a:lstStyle/>
          <a:p>
            <a:pPr marL="285695" indent="-285695">
              <a:spcAft>
                <a:spcPts val="600"/>
              </a:spcAft>
              <a:buFont typeface="Arial" panose="020B0604020202020204" pitchFamily="34" charset="0"/>
              <a:buChar char="•"/>
            </a:pPr>
            <a:r>
              <a:rPr lang="en-US"/>
              <a:t>Begin State: User is in Skype for Business with UC functionality.</a:t>
            </a:r>
          </a:p>
        </p:txBody>
      </p:sp>
      <p:sp>
        <p:nvSpPr>
          <p:cNvPr id="38" name="Rectangle 37">
            <a:extLst>
              <a:ext uri="{FF2B5EF4-FFF2-40B4-BE49-F238E27FC236}">
                <a16:creationId xmlns:a16="http://schemas.microsoft.com/office/drawing/2014/main" id="{BBEA7D6D-EDC4-4820-958C-C387698B51D6}"/>
              </a:ext>
            </a:extLst>
          </p:cNvPr>
          <p:cNvSpPr/>
          <p:nvPr/>
        </p:nvSpPr>
        <p:spPr>
          <a:xfrm>
            <a:off x="407087" y="4772039"/>
            <a:ext cx="11377828" cy="374793"/>
          </a:xfrm>
          <a:prstGeom prst="rect">
            <a:avLst/>
          </a:prstGeom>
        </p:spPr>
        <p:txBody>
          <a:bodyPr wrap="square">
            <a:spAutoFit/>
          </a:bodyPr>
          <a:lstStyle/>
          <a:p>
            <a:pPr marL="285695" indent="-285695">
              <a:spcAft>
                <a:spcPts val="600"/>
              </a:spcAft>
              <a:buFont typeface="Arial" panose="020B0604020202020204" pitchFamily="34" charset="0"/>
              <a:buChar char="•"/>
            </a:pPr>
            <a:r>
              <a:rPr lang="en-US"/>
              <a:t>Introduce Teams to the user, without UC functionality, previously described</a:t>
            </a:r>
          </a:p>
        </p:txBody>
      </p:sp>
      <p:sp>
        <p:nvSpPr>
          <p:cNvPr id="39" name="Rectangle 38">
            <a:extLst>
              <a:ext uri="{FF2B5EF4-FFF2-40B4-BE49-F238E27FC236}">
                <a16:creationId xmlns:a16="http://schemas.microsoft.com/office/drawing/2014/main" id="{31CA2C22-6149-4EE3-AE05-A26FA07919FE}"/>
              </a:ext>
            </a:extLst>
          </p:cNvPr>
          <p:cNvSpPr/>
          <p:nvPr/>
        </p:nvSpPr>
        <p:spPr>
          <a:xfrm>
            <a:off x="407087" y="5201744"/>
            <a:ext cx="11377828" cy="702849"/>
          </a:xfrm>
          <a:prstGeom prst="rect">
            <a:avLst/>
          </a:prstGeom>
        </p:spPr>
        <p:txBody>
          <a:bodyPr wrap="square">
            <a:spAutoFit/>
          </a:bodyPr>
          <a:lstStyle/>
          <a:p>
            <a:pPr marL="285695" indent="-285695">
              <a:spcAft>
                <a:spcPts val="600"/>
              </a:spcAft>
              <a:buFont typeface="Arial" panose="020B0604020202020204" pitchFamily="34" charset="0"/>
              <a:buChar char="•"/>
            </a:pPr>
            <a:r>
              <a:rPr lang="en-US"/>
              <a:t>Switch Meetings scheduling functionality from Skype for Business to Teams</a:t>
            </a:r>
          </a:p>
          <a:p>
            <a:pPr marL="742790" lvl="1" indent="-285695">
              <a:spcAft>
                <a:spcPts val="600"/>
              </a:spcAft>
              <a:buFont typeface="Arial" panose="020B0604020202020204" pitchFamily="34" charset="0"/>
              <a:buChar char="•"/>
            </a:pPr>
            <a:r>
              <a:rPr lang="en-US" sz="1600"/>
              <a:t>Up to this point, all calls and chats initiate from and land in Skype for Business</a:t>
            </a:r>
          </a:p>
        </p:txBody>
      </p:sp>
      <p:grpSp>
        <p:nvGrpSpPr>
          <p:cNvPr id="15" name="Group 14">
            <a:extLst>
              <a:ext uri="{FF2B5EF4-FFF2-40B4-BE49-F238E27FC236}">
                <a16:creationId xmlns:a16="http://schemas.microsoft.com/office/drawing/2014/main" id="{0B0E2406-CF0F-4CE9-A99F-30203F793600}"/>
              </a:ext>
            </a:extLst>
          </p:cNvPr>
          <p:cNvGrpSpPr/>
          <p:nvPr/>
        </p:nvGrpSpPr>
        <p:grpSpPr>
          <a:xfrm>
            <a:off x="5220035" y="2370740"/>
            <a:ext cx="3755675" cy="1534376"/>
            <a:chOff x="5219910" y="2370589"/>
            <a:chExt cx="3756207" cy="1534593"/>
          </a:xfrm>
        </p:grpSpPr>
        <p:grpSp>
          <p:nvGrpSpPr>
            <p:cNvPr id="13" name="Group 12">
              <a:extLst>
                <a:ext uri="{FF2B5EF4-FFF2-40B4-BE49-F238E27FC236}">
                  <a16:creationId xmlns:a16="http://schemas.microsoft.com/office/drawing/2014/main" id="{BC5C7B93-F864-4FC5-9E56-EDA84204ED10}"/>
                </a:ext>
              </a:extLst>
            </p:cNvPr>
            <p:cNvGrpSpPr/>
            <p:nvPr/>
          </p:nvGrpSpPr>
          <p:grpSpPr>
            <a:xfrm>
              <a:off x="6213572" y="2370589"/>
              <a:ext cx="2762545" cy="1534593"/>
              <a:chOff x="6213572" y="2370589"/>
              <a:chExt cx="2762545" cy="1534593"/>
            </a:xfrm>
          </p:grpSpPr>
          <p:pic>
            <p:nvPicPr>
              <p:cNvPr id="3" name="Picture 2">
                <a:extLst>
                  <a:ext uri="{FF2B5EF4-FFF2-40B4-BE49-F238E27FC236}">
                    <a16:creationId xmlns:a16="http://schemas.microsoft.com/office/drawing/2014/main" id="{632B5936-D0E9-44E7-BF27-20537F4A70CF}"/>
                  </a:ext>
                </a:extLst>
              </p:cNvPr>
              <p:cNvPicPr>
                <a:picLocks noChangeAspect="1"/>
              </p:cNvPicPr>
              <p:nvPr/>
            </p:nvPicPr>
            <p:blipFill>
              <a:blip r:embed="rId7"/>
              <a:stretch>
                <a:fillRect/>
              </a:stretch>
            </p:blipFill>
            <p:spPr>
              <a:xfrm>
                <a:off x="7776118" y="2370590"/>
                <a:ext cx="1199999" cy="1534592"/>
              </a:xfrm>
              <a:prstGeom prst="rect">
                <a:avLst/>
              </a:prstGeom>
            </p:spPr>
          </p:pic>
          <p:pic>
            <p:nvPicPr>
              <p:cNvPr id="6" name="Picture 5">
                <a:extLst>
                  <a:ext uri="{FF2B5EF4-FFF2-40B4-BE49-F238E27FC236}">
                    <a16:creationId xmlns:a16="http://schemas.microsoft.com/office/drawing/2014/main" id="{0797CD7E-245E-4C4F-8466-A98403022A46}"/>
                  </a:ext>
                </a:extLst>
              </p:cNvPr>
              <p:cNvPicPr>
                <a:picLocks noChangeAspect="1"/>
              </p:cNvPicPr>
              <p:nvPr/>
            </p:nvPicPr>
            <p:blipFill>
              <a:blip r:embed="rId8"/>
              <a:stretch>
                <a:fillRect/>
              </a:stretch>
            </p:blipFill>
            <p:spPr>
              <a:xfrm>
                <a:off x="6213572" y="2370589"/>
                <a:ext cx="1329983" cy="1534593"/>
              </a:xfrm>
              <a:prstGeom prst="rect">
                <a:avLst/>
              </a:prstGeom>
            </p:spPr>
          </p:pic>
          <p:sp>
            <p:nvSpPr>
              <p:cNvPr id="22" name="TextBox 21">
                <a:extLst>
                  <a:ext uri="{FF2B5EF4-FFF2-40B4-BE49-F238E27FC236}">
                    <a16:creationId xmlns:a16="http://schemas.microsoft.com/office/drawing/2014/main" id="{479DAEA6-BA6B-4C90-8989-41DEB59A7075}"/>
                  </a:ext>
                </a:extLst>
              </p:cNvPr>
              <p:cNvSpPr txBox="1"/>
              <p:nvPr/>
            </p:nvSpPr>
            <p:spPr>
              <a:xfrm>
                <a:off x="7486512" y="2768386"/>
                <a:ext cx="418671" cy="615640"/>
              </a:xfrm>
              <a:prstGeom prst="rect">
                <a:avLst/>
              </a:prstGeom>
              <a:noFill/>
            </p:spPr>
            <p:txBody>
              <a:bodyPr wrap="square" lIns="0" tIns="0" rIns="0" bIns="0" rtlCol="0">
                <a:spAutoFit/>
              </a:bodyPr>
              <a:lstStyle/>
              <a:p>
                <a:pPr algn="l"/>
                <a:r>
                  <a:rPr lang="en-US" sz="4000">
                    <a:gradFill>
                      <a:gsLst>
                        <a:gs pos="2917">
                          <a:schemeClr val="tx1"/>
                        </a:gs>
                        <a:gs pos="30000">
                          <a:schemeClr val="tx1"/>
                        </a:gs>
                      </a:gsLst>
                      <a:lin ang="5400000" scaled="0"/>
                    </a:gradFill>
                  </a:rPr>
                  <a:t>+</a:t>
                </a:r>
              </a:p>
            </p:txBody>
          </p:sp>
        </p:grpSp>
        <p:sp>
          <p:nvSpPr>
            <p:cNvPr id="23" name="Arrow: Right 22">
              <a:extLst>
                <a:ext uri="{FF2B5EF4-FFF2-40B4-BE49-F238E27FC236}">
                  <a16:creationId xmlns:a16="http://schemas.microsoft.com/office/drawing/2014/main" id="{3FE73497-8205-4EEF-A3B8-846E6FF6BFCE}"/>
                </a:ext>
              </a:extLst>
            </p:cNvPr>
            <p:cNvSpPr/>
            <p:nvPr/>
          </p:nvSpPr>
          <p:spPr bwMode="auto">
            <a:xfrm>
              <a:off x="5219910" y="2943163"/>
              <a:ext cx="996637" cy="345761"/>
            </a:xfrm>
            <a:prstGeom prst="rightArrow">
              <a:avLst/>
            </a:prstGeom>
            <a:solidFill>
              <a:srgbClr val="43BD7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endParaRPr>
            </a:p>
          </p:txBody>
        </p:sp>
      </p:grpSp>
      <p:sp>
        <p:nvSpPr>
          <p:cNvPr id="26" name="Rectangle 25">
            <a:extLst>
              <a:ext uri="{FF2B5EF4-FFF2-40B4-BE49-F238E27FC236}">
                <a16:creationId xmlns:a16="http://schemas.microsoft.com/office/drawing/2014/main" id="{A213C77C-427C-4E0E-8CB9-D959E5F3C760}"/>
              </a:ext>
            </a:extLst>
          </p:cNvPr>
          <p:cNvSpPr/>
          <p:nvPr/>
        </p:nvSpPr>
        <p:spPr>
          <a:xfrm>
            <a:off x="407087" y="5887481"/>
            <a:ext cx="11377828" cy="702849"/>
          </a:xfrm>
          <a:prstGeom prst="rect">
            <a:avLst/>
          </a:prstGeom>
        </p:spPr>
        <p:txBody>
          <a:bodyPr wrap="square">
            <a:spAutoFit/>
          </a:bodyPr>
          <a:lstStyle/>
          <a:p>
            <a:pPr marL="285695" indent="-285695">
              <a:spcAft>
                <a:spcPts val="600"/>
              </a:spcAft>
              <a:buFont typeface="Arial" panose="020B0604020202020204" pitchFamily="34" charset="0"/>
              <a:buChar char="•"/>
            </a:pPr>
            <a:r>
              <a:rPr lang="en-US"/>
              <a:t>Upgrade fully to Teams-Only Teams</a:t>
            </a:r>
          </a:p>
          <a:p>
            <a:pPr marL="742790" lvl="1" indent="-285695">
              <a:spcAft>
                <a:spcPts val="600"/>
              </a:spcAft>
              <a:buFont typeface="Arial" panose="020B0604020202020204" pitchFamily="34" charset="0"/>
              <a:buChar char="•"/>
            </a:pPr>
            <a:r>
              <a:rPr lang="en-US" sz="1600"/>
              <a:t>Chat &amp; Calling between Upgraded (Teams-Only) users and all other users relies on interop</a:t>
            </a:r>
          </a:p>
        </p:txBody>
      </p:sp>
    </p:spTree>
    <p:custDataLst>
      <p:tags r:id="rId1"/>
    </p:custDataLst>
    <p:extLst>
      <p:ext uri="{BB962C8B-B14F-4D97-AF65-F5344CB8AC3E}">
        <p14:creationId xmlns:p14="http://schemas.microsoft.com/office/powerpoint/2010/main" val="2301904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4A2A286A-0CDA-4AC5-A177-0C221EA09AE3}"/>
              </a:ext>
            </a:extLst>
          </p:cNvPr>
          <p:cNvSpPr/>
          <p:nvPr/>
        </p:nvSpPr>
        <p:spPr bwMode="auto">
          <a:xfrm>
            <a:off x="667989" y="2202063"/>
            <a:ext cx="2304201" cy="21063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2000">
                <a:gradFill>
                  <a:gsLst>
                    <a:gs pos="0">
                      <a:srgbClr val="FFFFFF"/>
                    </a:gs>
                    <a:gs pos="100000">
                      <a:srgbClr val="FFFFFF"/>
                    </a:gs>
                  </a:gsLst>
                  <a:lin ang="5400000" scaled="0"/>
                </a:gradFill>
                <a:latin typeface="Segoe UI"/>
                <a:ea typeface="Segoe UI" pitchFamily="34" charset="0"/>
                <a:cs typeface="Segoe UI" pitchFamily="34" charset="0"/>
              </a:rPr>
              <a:t>Skype for Business</a:t>
            </a:r>
          </a:p>
        </p:txBody>
      </p:sp>
      <p:sp>
        <p:nvSpPr>
          <p:cNvPr id="2" name="Oval 1">
            <a:extLst>
              <a:ext uri="{FF2B5EF4-FFF2-40B4-BE49-F238E27FC236}">
                <a16:creationId xmlns:a16="http://schemas.microsoft.com/office/drawing/2014/main" id="{4662A35E-E12D-4C32-ACA3-7658AA6B43CE}"/>
              </a:ext>
            </a:extLst>
          </p:cNvPr>
          <p:cNvSpPr/>
          <p:nvPr/>
        </p:nvSpPr>
        <p:spPr bwMode="auto">
          <a:xfrm>
            <a:off x="670482" y="2202063"/>
            <a:ext cx="2299216" cy="2066296"/>
          </a:xfrm>
          <a:prstGeom prst="ellipse">
            <a:avLst/>
          </a:prstGeom>
          <a:gradFill flip="none" rotWithShape="1">
            <a:gsLst>
              <a:gs pos="84071">
                <a:schemeClr val="accent1"/>
              </a:gs>
              <a:gs pos="16000">
                <a:srgbClr val="7030A0"/>
              </a:gs>
              <a:gs pos="77000">
                <a:schemeClr val="accent1"/>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2000">
                <a:gradFill>
                  <a:gsLst>
                    <a:gs pos="0">
                      <a:srgbClr val="FFFFFF"/>
                    </a:gs>
                    <a:gs pos="100000">
                      <a:srgbClr val="FFFFFF"/>
                    </a:gs>
                  </a:gsLst>
                  <a:lin ang="5400000" scaled="0"/>
                </a:gradFill>
                <a:latin typeface="Segoe UI"/>
                <a:ea typeface="Segoe UI" pitchFamily="34" charset="0"/>
                <a:cs typeface="Segoe UI" pitchFamily="34" charset="0"/>
              </a:rPr>
              <a:t>Skype for Business</a:t>
            </a:r>
          </a:p>
          <a:p>
            <a:pPr algn="ctr" defTabSz="932293" fontAlgn="base">
              <a:spcBef>
                <a:spcPct val="0"/>
              </a:spcBef>
              <a:spcAft>
                <a:spcPct val="0"/>
              </a:spcAft>
              <a:defRPr/>
            </a:pPr>
            <a:r>
              <a:rPr lang="en-US" sz="1600">
                <a:gradFill>
                  <a:gsLst>
                    <a:gs pos="0">
                      <a:srgbClr val="FFFFFF"/>
                    </a:gs>
                    <a:gs pos="100000">
                      <a:srgbClr val="FFFFFF"/>
                    </a:gs>
                  </a:gsLst>
                  <a:lin ang="5400000" scaled="0"/>
                </a:gradFill>
                <a:latin typeface="Segoe UI"/>
                <a:ea typeface="Segoe UI" pitchFamily="34" charset="0"/>
                <a:cs typeface="Segoe UI" pitchFamily="34" charset="0"/>
              </a:rPr>
              <a:t>with Teams (no UC)</a:t>
            </a:r>
          </a:p>
        </p:txBody>
      </p:sp>
      <p:sp>
        <p:nvSpPr>
          <p:cNvPr id="17" name="Title 16"/>
          <p:cNvSpPr>
            <a:spLocks noGrp="1"/>
          </p:cNvSpPr>
          <p:nvPr>
            <p:ph type="title"/>
          </p:nvPr>
        </p:nvSpPr>
        <p:spPr>
          <a:xfrm>
            <a:off x="534857" y="18918"/>
            <a:ext cx="11656278" cy="816133"/>
          </a:xfrm>
        </p:spPr>
        <p:txBody>
          <a:bodyPr/>
          <a:lstStyle/>
          <a:p>
            <a:pPr lvl="0">
              <a:spcBef>
                <a:spcPct val="20000"/>
              </a:spcBef>
              <a:buSzPct val="90000"/>
            </a:pPr>
            <a:r>
              <a:rPr lang="en-US" sz="3200"/>
              <a:t>Org’s upgrade journey – more complex org – Meetings First</a:t>
            </a:r>
            <a:br>
              <a:rPr lang="en-US" sz="3200"/>
            </a:br>
            <a:r>
              <a:rPr lang="en-US" sz="2000" i="1" spc="0">
                <a:ln>
                  <a:noFill/>
                </a:ln>
                <a:solidFill>
                  <a:srgbClr val="D83B01"/>
                </a:solidFill>
                <a:latin typeface="Segoe UI Semibold" panose="020B0502040204020203" pitchFamily="34" charset="0"/>
                <a:cs typeface="Segoe UI Semibold" panose="020B0502040204020203" pitchFamily="34" charset="0"/>
              </a:rPr>
              <a:t>For on-prem &amp; hybrid orgs, or if end users are confused having two apps with same functionality </a:t>
            </a:r>
            <a:endParaRPr lang="en-US" sz="3200"/>
          </a:p>
        </p:txBody>
      </p:sp>
      <p:sp>
        <p:nvSpPr>
          <p:cNvPr id="5" name="Oval 4">
            <a:extLst>
              <a:ext uri="{FF2B5EF4-FFF2-40B4-BE49-F238E27FC236}">
                <a16:creationId xmlns:a16="http://schemas.microsoft.com/office/drawing/2014/main" id="{6C488FB9-16BB-4F14-B0C4-5BCE89D4F1B1}"/>
              </a:ext>
            </a:extLst>
          </p:cNvPr>
          <p:cNvSpPr/>
          <p:nvPr/>
        </p:nvSpPr>
        <p:spPr bwMode="auto">
          <a:xfrm>
            <a:off x="5475577" y="2870139"/>
            <a:ext cx="722274" cy="722274"/>
          </a:xfrm>
          <a:prstGeom prst="ellipse">
            <a:avLst/>
          </a:prstGeom>
          <a:gradFill flip="none" rotWithShape="1">
            <a:gsLst>
              <a:gs pos="84071">
                <a:schemeClr val="accent1"/>
              </a:gs>
              <a:gs pos="16000">
                <a:srgbClr val="7030A0"/>
              </a:gs>
              <a:gs pos="77000">
                <a:schemeClr val="accent1"/>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defTabSz="932293" fontAlgn="base">
              <a:spcBef>
                <a:spcPct val="0"/>
              </a:spcBef>
              <a:spcAft>
                <a:spcPct val="0"/>
              </a:spcAft>
            </a:pPr>
            <a:r>
              <a:rPr lang="en-US" sz="900">
                <a:gradFill>
                  <a:gsLst>
                    <a:gs pos="0">
                      <a:srgbClr val="FFFFFF"/>
                    </a:gs>
                    <a:gs pos="100000">
                      <a:srgbClr val="FFFFFF"/>
                    </a:gs>
                  </a:gsLst>
                  <a:lin ang="5400000" scaled="0"/>
                </a:gradFill>
                <a:latin typeface="Segoe UI"/>
                <a:cs typeface="Segoe UI" pitchFamily="34" charset="0"/>
              </a:rPr>
              <a:t>Meetings</a:t>
            </a:r>
            <a:br>
              <a:rPr lang="en-US" sz="900">
                <a:gradFill>
                  <a:gsLst>
                    <a:gs pos="0">
                      <a:srgbClr val="FFFFFF"/>
                    </a:gs>
                    <a:gs pos="100000">
                      <a:srgbClr val="FFFFFF"/>
                    </a:gs>
                  </a:gsLst>
                  <a:lin ang="5400000" scaled="0"/>
                </a:gradFill>
                <a:latin typeface="Segoe UI"/>
                <a:cs typeface="Segoe UI" pitchFamily="34" charset="0"/>
              </a:rPr>
            </a:br>
            <a:r>
              <a:rPr lang="en-US" sz="900">
                <a:gradFill>
                  <a:gsLst>
                    <a:gs pos="0">
                      <a:srgbClr val="FFFFFF"/>
                    </a:gs>
                    <a:gs pos="100000">
                      <a:srgbClr val="FFFFFF"/>
                    </a:gs>
                  </a:gsLst>
                  <a:lin ang="5400000" scaled="0"/>
                </a:gradFill>
                <a:latin typeface="Segoe UI"/>
                <a:cs typeface="Segoe UI" pitchFamily="34" charset="0"/>
              </a:rPr>
              <a:t>First</a:t>
            </a:r>
          </a:p>
        </p:txBody>
      </p:sp>
      <p:cxnSp>
        <p:nvCxnSpPr>
          <p:cNvPr id="4" name="Straight Arrow Connector 3">
            <a:extLst>
              <a:ext uri="{FF2B5EF4-FFF2-40B4-BE49-F238E27FC236}">
                <a16:creationId xmlns:a16="http://schemas.microsoft.com/office/drawing/2014/main" id="{1E1E7378-21FF-4CC2-A3C4-0A1E403C8DED}"/>
              </a:ext>
            </a:extLst>
          </p:cNvPr>
          <p:cNvCxnSpPr>
            <a:cxnSpLocks/>
            <a:stCxn id="2" idx="6"/>
            <a:endCxn id="15" idx="2"/>
          </p:cNvCxnSpPr>
          <p:nvPr/>
        </p:nvCxnSpPr>
        <p:spPr>
          <a:xfrm flipV="1">
            <a:off x="2969698" y="3230829"/>
            <a:ext cx="1728449" cy="4382"/>
          </a:xfrm>
          <a:prstGeom prst="straightConnector1">
            <a:avLst/>
          </a:prstGeom>
          <a:ln w="22225">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7BAADB-4C58-44D7-BC0B-B3AF973E92AC}"/>
              </a:ext>
            </a:extLst>
          </p:cNvPr>
          <p:cNvSpPr txBox="1"/>
          <p:nvPr/>
        </p:nvSpPr>
        <p:spPr>
          <a:xfrm>
            <a:off x="4035397" y="1447240"/>
            <a:ext cx="3657083" cy="307777"/>
          </a:xfrm>
          <a:prstGeom prst="rect">
            <a:avLst/>
          </a:prstGeom>
          <a:solidFill>
            <a:schemeClr val="bg2"/>
          </a:solidFill>
        </p:spPr>
        <p:txBody>
          <a:bodyPr wrap="square" lIns="0" tIns="0" rIns="0" bIns="0" rtlCol="0">
            <a:spAutoFit/>
          </a:bodyPr>
          <a:lstStyle/>
          <a:p>
            <a:pPr algn="ctr" defTabSz="914192">
              <a:defRPr/>
            </a:pPr>
            <a:r>
              <a:rPr lang="en-US" sz="2000">
                <a:gradFill>
                  <a:gsLst>
                    <a:gs pos="2917">
                      <a:srgbClr val="1A1A1A"/>
                    </a:gs>
                    <a:gs pos="30000">
                      <a:srgbClr val="1A1A1A"/>
                    </a:gs>
                  </a:gsLst>
                  <a:lin ang="5400000" scaled="0"/>
                </a:gradFill>
                <a:latin typeface="Segoe UI Semibold"/>
              </a:rPr>
              <a:t>Meetings First Pilot</a:t>
            </a:r>
          </a:p>
        </p:txBody>
      </p:sp>
      <p:sp>
        <p:nvSpPr>
          <p:cNvPr id="13" name="TextBox 12">
            <a:extLst>
              <a:ext uri="{FF2B5EF4-FFF2-40B4-BE49-F238E27FC236}">
                <a16:creationId xmlns:a16="http://schemas.microsoft.com/office/drawing/2014/main" id="{85FCF9C8-AAA1-4913-9F91-934D6295B1C6}"/>
              </a:ext>
            </a:extLst>
          </p:cNvPr>
          <p:cNvSpPr txBox="1"/>
          <p:nvPr/>
        </p:nvSpPr>
        <p:spPr>
          <a:xfrm>
            <a:off x="295797" y="1447240"/>
            <a:ext cx="3012665" cy="307777"/>
          </a:xfrm>
          <a:prstGeom prst="rect">
            <a:avLst/>
          </a:prstGeom>
          <a:solidFill>
            <a:schemeClr val="bg2"/>
          </a:solidFill>
        </p:spPr>
        <p:txBody>
          <a:bodyPr wrap="square" lIns="0" tIns="0" rIns="0" bIns="0" rtlCol="0">
            <a:spAutoFit/>
          </a:bodyPr>
          <a:lstStyle/>
          <a:p>
            <a:pPr algn="ctr" defTabSz="914192">
              <a:defRPr/>
            </a:pPr>
            <a:r>
              <a:rPr lang="en-US" sz="2000">
                <a:gradFill>
                  <a:gsLst>
                    <a:gs pos="2917">
                      <a:srgbClr val="1A1A1A"/>
                    </a:gs>
                    <a:gs pos="30000">
                      <a:srgbClr val="1A1A1A"/>
                    </a:gs>
                  </a:gsLst>
                  <a:lin ang="5400000" scaled="0"/>
                </a:gradFill>
                <a:latin typeface="Segoe UI Semibold"/>
              </a:rPr>
              <a:t>Start user population</a:t>
            </a:r>
          </a:p>
        </p:txBody>
      </p:sp>
      <p:pic>
        <p:nvPicPr>
          <p:cNvPr id="7" name="Picture 6">
            <a:extLst>
              <a:ext uri="{FF2B5EF4-FFF2-40B4-BE49-F238E27FC236}">
                <a16:creationId xmlns:a16="http://schemas.microsoft.com/office/drawing/2014/main" id="{861523A4-D118-4744-8E17-CA2EB2F38E8D}"/>
              </a:ext>
            </a:extLst>
          </p:cNvPr>
          <p:cNvPicPr>
            <a:picLocks noChangeAspect="1"/>
          </p:cNvPicPr>
          <p:nvPr/>
        </p:nvPicPr>
        <p:blipFill>
          <a:blip r:embed="rId4"/>
          <a:stretch>
            <a:fillRect/>
          </a:stretch>
        </p:blipFill>
        <p:spPr>
          <a:xfrm>
            <a:off x="1895758" y="4301473"/>
            <a:ext cx="622070" cy="751051"/>
          </a:xfrm>
          <a:prstGeom prst="rect">
            <a:avLst/>
          </a:prstGeom>
        </p:spPr>
      </p:pic>
      <p:pic>
        <p:nvPicPr>
          <p:cNvPr id="6" name="Picture 5">
            <a:extLst>
              <a:ext uri="{FF2B5EF4-FFF2-40B4-BE49-F238E27FC236}">
                <a16:creationId xmlns:a16="http://schemas.microsoft.com/office/drawing/2014/main" id="{4F043203-0387-42ED-B4F3-5D132BC389FD}"/>
              </a:ext>
            </a:extLst>
          </p:cNvPr>
          <p:cNvPicPr>
            <a:picLocks noChangeAspect="1"/>
          </p:cNvPicPr>
          <p:nvPr/>
        </p:nvPicPr>
        <p:blipFill>
          <a:blip r:embed="rId5"/>
          <a:stretch>
            <a:fillRect/>
          </a:stretch>
        </p:blipFill>
        <p:spPr>
          <a:xfrm>
            <a:off x="1530804" y="4314672"/>
            <a:ext cx="639471" cy="737852"/>
          </a:xfrm>
          <a:prstGeom prst="rect">
            <a:avLst/>
          </a:prstGeom>
        </p:spPr>
      </p:pic>
      <p:sp>
        <p:nvSpPr>
          <p:cNvPr id="15" name="Oval 14">
            <a:extLst>
              <a:ext uri="{FF2B5EF4-FFF2-40B4-BE49-F238E27FC236}">
                <a16:creationId xmlns:a16="http://schemas.microsoft.com/office/drawing/2014/main" id="{91E90FAD-0E4B-4B2A-B17F-66967D862AB0}"/>
              </a:ext>
            </a:extLst>
          </p:cNvPr>
          <p:cNvSpPr/>
          <p:nvPr/>
        </p:nvSpPr>
        <p:spPr bwMode="auto">
          <a:xfrm>
            <a:off x="4698146" y="2197680"/>
            <a:ext cx="2299216" cy="2066296"/>
          </a:xfrm>
          <a:prstGeom prst="ellipse">
            <a:avLst/>
          </a:prstGeom>
          <a:gradFill flip="none" rotWithShape="1">
            <a:gsLst>
              <a:gs pos="84071">
                <a:schemeClr val="accent1"/>
              </a:gs>
              <a:gs pos="16000">
                <a:srgbClr val="7030A0"/>
              </a:gs>
              <a:gs pos="77000">
                <a:schemeClr val="accent1"/>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600">
                <a:gradFill>
                  <a:gsLst>
                    <a:gs pos="0">
                      <a:srgbClr val="FFFFFF"/>
                    </a:gs>
                    <a:gs pos="100000">
                      <a:srgbClr val="FFFFFF"/>
                    </a:gs>
                  </a:gsLst>
                  <a:lin ang="5400000" scaled="0"/>
                </a:gradFill>
                <a:latin typeface="Segoe UI"/>
                <a:ea typeface="Segoe UI" pitchFamily="34" charset="0"/>
                <a:cs typeface="Segoe UI" pitchFamily="34" charset="0"/>
              </a:rPr>
              <a:t>Meetings First</a:t>
            </a:r>
          </a:p>
        </p:txBody>
      </p:sp>
      <p:pic>
        <p:nvPicPr>
          <p:cNvPr id="21" name="Picture 20">
            <a:extLst>
              <a:ext uri="{FF2B5EF4-FFF2-40B4-BE49-F238E27FC236}">
                <a16:creationId xmlns:a16="http://schemas.microsoft.com/office/drawing/2014/main" id="{47511FFC-D69C-4527-A0D6-F90D24B1A568}"/>
              </a:ext>
            </a:extLst>
          </p:cNvPr>
          <p:cNvPicPr>
            <a:picLocks noChangeAspect="1"/>
          </p:cNvPicPr>
          <p:nvPr/>
        </p:nvPicPr>
        <p:blipFill>
          <a:blip r:embed="rId6"/>
          <a:stretch>
            <a:fillRect/>
          </a:stretch>
        </p:blipFill>
        <p:spPr>
          <a:xfrm>
            <a:off x="5878069" y="4308461"/>
            <a:ext cx="622531" cy="788360"/>
          </a:xfrm>
          <a:prstGeom prst="rect">
            <a:avLst/>
          </a:prstGeom>
        </p:spPr>
      </p:pic>
      <p:pic>
        <p:nvPicPr>
          <p:cNvPr id="24" name="Picture 23">
            <a:extLst>
              <a:ext uri="{FF2B5EF4-FFF2-40B4-BE49-F238E27FC236}">
                <a16:creationId xmlns:a16="http://schemas.microsoft.com/office/drawing/2014/main" id="{0A40B8CC-297A-46F7-A230-D2340BB53CE4}"/>
              </a:ext>
            </a:extLst>
          </p:cNvPr>
          <p:cNvPicPr>
            <a:picLocks noChangeAspect="1"/>
          </p:cNvPicPr>
          <p:nvPr/>
        </p:nvPicPr>
        <p:blipFill>
          <a:blip r:embed="rId7"/>
          <a:stretch>
            <a:fillRect/>
          </a:stretch>
        </p:blipFill>
        <p:spPr>
          <a:xfrm>
            <a:off x="5112833" y="4300711"/>
            <a:ext cx="689964" cy="796110"/>
          </a:xfrm>
          <a:prstGeom prst="rect">
            <a:avLst/>
          </a:prstGeom>
        </p:spPr>
      </p:pic>
      <p:sp>
        <p:nvSpPr>
          <p:cNvPr id="28" name="TextBox 27">
            <a:extLst>
              <a:ext uri="{FF2B5EF4-FFF2-40B4-BE49-F238E27FC236}">
                <a16:creationId xmlns:a16="http://schemas.microsoft.com/office/drawing/2014/main" id="{4F784B50-CEA0-4F88-AAA8-13B9070DBF20}"/>
              </a:ext>
            </a:extLst>
          </p:cNvPr>
          <p:cNvSpPr txBox="1"/>
          <p:nvPr/>
        </p:nvSpPr>
        <p:spPr>
          <a:xfrm>
            <a:off x="3972640" y="1447240"/>
            <a:ext cx="3657083" cy="307777"/>
          </a:xfrm>
          <a:prstGeom prst="rect">
            <a:avLst/>
          </a:prstGeom>
          <a:solidFill>
            <a:schemeClr val="bg2"/>
          </a:solidFill>
        </p:spPr>
        <p:txBody>
          <a:bodyPr wrap="square" lIns="0" tIns="0" rIns="0" bIns="0" rtlCol="0">
            <a:spAutoFit/>
          </a:bodyPr>
          <a:lstStyle/>
          <a:p>
            <a:pPr algn="ctr" defTabSz="914192">
              <a:defRPr/>
            </a:pPr>
            <a:r>
              <a:rPr lang="en-US" sz="2000">
                <a:gradFill>
                  <a:gsLst>
                    <a:gs pos="2917">
                      <a:srgbClr val="1A1A1A"/>
                    </a:gs>
                    <a:gs pos="30000">
                      <a:srgbClr val="1A1A1A"/>
                    </a:gs>
                  </a:gsLst>
                  <a:lin ang="5400000" scaled="0"/>
                </a:gradFill>
                <a:latin typeface="Segoe UI Semibold"/>
              </a:rPr>
              <a:t>Meetings First</a:t>
            </a:r>
          </a:p>
        </p:txBody>
      </p:sp>
      <p:sp>
        <p:nvSpPr>
          <p:cNvPr id="29" name="TextBox 28">
            <a:extLst>
              <a:ext uri="{FF2B5EF4-FFF2-40B4-BE49-F238E27FC236}">
                <a16:creationId xmlns:a16="http://schemas.microsoft.com/office/drawing/2014/main" id="{0CB31D8E-F543-463E-99EF-8B2CD14DE546}"/>
              </a:ext>
            </a:extLst>
          </p:cNvPr>
          <p:cNvSpPr txBox="1"/>
          <p:nvPr/>
        </p:nvSpPr>
        <p:spPr>
          <a:xfrm>
            <a:off x="179264" y="1447239"/>
            <a:ext cx="3290447" cy="615522"/>
          </a:xfrm>
          <a:prstGeom prst="rect">
            <a:avLst/>
          </a:prstGeom>
          <a:solidFill>
            <a:schemeClr val="bg2"/>
          </a:solidFill>
        </p:spPr>
        <p:txBody>
          <a:bodyPr wrap="square" lIns="0" tIns="0" rIns="0" bIns="0" rtlCol="0">
            <a:spAutoFit/>
          </a:bodyPr>
          <a:lstStyle/>
          <a:p>
            <a:pPr algn="ctr" defTabSz="914192">
              <a:defRPr/>
            </a:pPr>
            <a:r>
              <a:rPr lang="en-US" sz="2000">
                <a:gradFill>
                  <a:gsLst>
                    <a:gs pos="2917">
                      <a:srgbClr val="1A1A1A"/>
                    </a:gs>
                    <a:gs pos="30000">
                      <a:srgbClr val="1A1A1A"/>
                    </a:gs>
                  </a:gsLst>
                  <a:lin ang="5400000" scaled="0"/>
                </a:gradFill>
                <a:latin typeface="Segoe UI Semibold"/>
              </a:rPr>
              <a:t>Skype for Business with Teams without UC</a:t>
            </a:r>
          </a:p>
        </p:txBody>
      </p:sp>
      <p:sp>
        <p:nvSpPr>
          <p:cNvPr id="30" name="Oval 29">
            <a:extLst>
              <a:ext uri="{FF2B5EF4-FFF2-40B4-BE49-F238E27FC236}">
                <a16:creationId xmlns:a16="http://schemas.microsoft.com/office/drawing/2014/main" id="{82F632F1-5C8C-416E-9C32-FE56F5C4FB96}"/>
              </a:ext>
            </a:extLst>
          </p:cNvPr>
          <p:cNvSpPr/>
          <p:nvPr/>
        </p:nvSpPr>
        <p:spPr bwMode="auto">
          <a:xfrm>
            <a:off x="9097328" y="2882749"/>
            <a:ext cx="722274" cy="722274"/>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400">
                <a:gradFill>
                  <a:gsLst>
                    <a:gs pos="0">
                      <a:srgbClr val="FFFFFF"/>
                    </a:gs>
                    <a:gs pos="100000">
                      <a:srgbClr val="FFFFFF"/>
                    </a:gs>
                  </a:gsLst>
                  <a:lin ang="5400000" scaled="0"/>
                </a:gradFill>
                <a:latin typeface="Segoe UI"/>
                <a:ea typeface="Segoe UI" pitchFamily="34" charset="0"/>
                <a:cs typeface="Segoe UI" pitchFamily="34" charset="0"/>
              </a:rPr>
              <a:t>Teams</a:t>
            </a:r>
          </a:p>
        </p:txBody>
      </p:sp>
      <p:cxnSp>
        <p:nvCxnSpPr>
          <p:cNvPr id="31" name="Straight Arrow Connector 30">
            <a:extLst>
              <a:ext uri="{FF2B5EF4-FFF2-40B4-BE49-F238E27FC236}">
                <a16:creationId xmlns:a16="http://schemas.microsoft.com/office/drawing/2014/main" id="{186FC4A0-CF83-445D-B450-5B2EF011F49F}"/>
              </a:ext>
            </a:extLst>
          </p:cNvPr>
          <p:cNvCxnSpPr>
            <a:cxnSpLocks/>
          </p:cNvCxnSpPr>
          <p:nvPr/>
        </p:nvCxnSpPr>
        <p:spPr>
          <a:xfrm>
            <a:off x="7023980" y="3226635"/>
            <a:ext cx="1326323" cy="0"/>
          </a:xfrm>
          <a:prstGeom prst="straightConnector1">
            <a:avLst/>
          </a:prstGeom>
          <a:ln w="22225">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621C208-BE2D-4F3C-BBDA-CDD189727DB4}"/>
              </a:ext>
            </a:extLst>
          </p:cNvPr>
          <p:cNvSpPr txBox="1"/>
          <p:nvPr/>
        </p:nvSpPr>
        <p:spPr>
          <a:xfrm>
            <a:off x="7619783" y="1447240"/>
            <a:ext cx="3657083" cy="307777"/>
          </a:xfrm>
          <a:prstGeom prst="rect">
            <a:avLst/>
          </a:prstGeom>
          <a:solidFill>
            <a:schemeClr val="bg2"/>
          </a:solidFill>
        </p:spPr>
        <p:txBody>
          <a:bodyPr wrap="square" lIns="0" tIns="0" rIns="0" bIns="0" rtlCol="0">
            <a:spAutoFit/>
          </a:bodyPr>
          <a:lstStyle/>
          <a:p>
            <a:pPr algn="ctr" defTabSz="914192">
              <a:defRPr/>
            </a:pPr>
            <a:r>
              <a:rPr lang="en-US" sz="2000">
                <a:gradFill>
                  <a:gsLst>
                    <a:gs pos="2917">
                      <a:srgbClr val="1A1A1A"/>
                    </a:gs>
                    <a:gs pos="30000">
                      <a:srgbClr val="1A1A1A"/>
                    </a:gs>
                  </a:gsLst>
                  <a:lin ang="5400000" scaled="0"/>
                </a:gradFill>
                <a:latin typeface="Segoe UI Semibold"/>
              </a:rPr>
              <a:t>Deployment</a:t>
            </a:r>
          </a:p>
        </p:txBody>
      </p:sp>
      <p:sp>
        <p:nvSpPr>
          <p:cNvPr id="33" name="TextBox 32">
            <a:extLst>
              <a:ext uri="{FF2B5EF4-FFF2-40B4-BE49-F238E27FC236}">
                <a16:creationId xmlns:a16="http://schemas.microsoft.com/office/drawing/2014/main" id="{2FA5ECE3-28D8-438F-9C29-F7D491C1EE22}"/>
              </a:ext>
            </a:extLst>
          </p:cNvPr>
          <p:cNvSpPr txBox="1"/>
          <p:nvPr/>
        </p:nvSpPr>
        <p:spPr>
          <a:xfrm>
            <a:off x="7623691" y="1447240"/>
            <a:ext cx="3657083" cy="307777"/>
          </a:xfrm>
          <a:prstGeom prst="rect">
            <a:avLst/>
          </a:prstGeom>
          <a:solidFill>
            <a:schemeClr val="bg2"/>
          </a:solidFill>
        </p:spPr>
        <p:txBody>
          <a:bodyPr wrap="square" lIns="0" tIns="0" rIns="0" bIns="0" rtlCol="0">
            <a:spAutoFit/>
          </a:bodyPr>
          <a:lstStyle/>
          <a:p>
            <a:pPr algn="ctr" defTabSz="914192">
              <a:defRPr/>
            </a:pPr>
            <a:r>
              <a:rPr lang="en-US" sz="2000">
                <a:gradFill>
                  <a:gsLst>
                    <a:gs pos="2917">
                      <a:srgbClr val="1A1A1A"/>
                    </a:gs>
                    <a:gs pos="30000">
                      <a:srgbClr val="1A1A1A"/>
                    </a:gs>
                  </a:gsLst>
                  <a:lin ang="5400000" scaled="0"/>
                </a:gradFill>
                <a:latin typeface="Segoe UI Semibold"/>
              </a:rPr>
              <a:t>Begin Teams-Only Pilot</a:t>
            </a:r>
          </a:p>
        </p:txBody>
      </p:sp>
      <p:sp>
        <p:nvSpPr>
          <p:cNvPr id="34" name="TextBox 33">
            <a:extLst>
              <a:ext uri="{FF2B5EF4-FFF2-40B4-BE49-F238E27FC236}">
                <a16:creationId xmlns:a16="http://schemas.microsoft.com/office/drawing/2014/main" id="{FAF4BA58-E0ED-43C0-BFCB-24FE834650F7}"/>
              </a:ext>
            </a:extLst>
          </p:cNvPr>
          <p:cNvSpPr txBox="1"/>
          <p:nvPr/>
        </p:nvSpPr>
        <p:spPr>
          <a:xfrm>
            <a:off x="7638084" y="1447240"/>
            <a:ext cx="3657083" cy="307777"/>
          </a:xfrm>
          <a:prstGeom prst="rect">
            <a:avLst/>
          </a:prstGeom>
          <a:solidFill>
            <a:schemeClr val="bg2"/>
          </a:solidFill>
        </p:spPr>
        <p:txBody>
          <a:bodyPr wrap="square" lIns="0" tIns="0" rIns="0" bIns="0" rtlCol="0">
            <a:spAutoFit/>
          </a:bodyPr>
          <a:lstStyle/>
          <a:p>
            <a:pPr algn="ctr" defTabSz="914192">
              <a:defRPr/>
            </a:pPr>
            <a:r>
              <a:rPr lang="en-US" sz="2000">
                <a:gradFill>
                  <a:gsLst>
                    <a:gs pos="2917">
                      <a:srgbClr val="1A1A1A"/>
                    </a:gs>
                    <a:gs pos="30000">
                      <a:srgbClr val="1A1A1A"/>
                    </a:gs>
                  </a:gsLst>
                  <a:lin ang="5400000" scaled="0"/>
                </a:gradFill>
                <a:latin typeface="Segoe UI Semibold"/>
              </a:rPr>
              <a:t>Migration complete</a:t>
            </a:r>
          </a:p>
        </p:txBody>
      </p:sp>
      <p:pic>
        <p:nvPicPr>
          <p:cNvPr id="35" name="Picture 34">
            <a:extLst>
              <a:ext uri="{FF2B5EF4-FFF2-40B4-BE49-F238E27FC236}">
                <a16:creationId xmlns:a16="http://schemas.microsoft.com/office/drawing/2014/main" id="{8CF51F7B-B00B-4CBA-8F7C-818BFFD47E6A}"/>
              </a:ext>
            </a:extLst>
          </p:cNvPr>
          <p:cNvPicPr>
            <a:picLocks noChangeAspect="1"/>
          </p:cNvPicPr>
          <p:nvPr/>
        </p:nvPicPr>
        <p:blipFill>
          <a:blip r:embed="rId8"/>
          <a:stretch>
            <a:fillRect/>
          </a:stretch>
        </p:blipFill>
        <p:spPr>
          <a:xfrm>
            <a:off x="9002642" y="4308461"/>
            <a:ext cx="983805" cy="788360"/>
          </a:xfrm>
          <a:prstGeom prst="rect">
            <a:avLst/>
          </a:prstGeom>
        </p:spPr>
      </p:pic>
    </p:spTree>
    <p:custDataLst>
      <p:tags r:id="rId1"/>
    </p:custDataLst>
    <p:extLst>
      <p:ext uri="{BB962C8B-B14F-4D97-AF65-F5344CB8AC3E}">
        <p14:creationId xmlns:p14="http://schemas.microsoft.com/office/powerpoint/2010/main" val="3403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037E-7 L -0.04219 -0.00093 " pathEditMode="relative" rAng="0" ptsTypes="AA">
                                      <p:cBhvr>
                                        <p:cTn id="6" dur="1000" fill="hold"/>
                                        <p:tgtEl>
                                          <p:spTgt spid="6"/>
                                        </p:tgtEl>
                                        <p:attrNameLst>
                                          <p:attrName>ppt_x</p:attrName>
                                          <p:attrName>ppt_y</p:attrName>
                                        </p:attrNameLst>
                                      </p:cBhvr>
                                      <p:rCtr x="-2109" y="-46"/>
                                    </p:animMotion>
                                  </p:childTnLst>
                                </p:cTn>
                              </p:par>
                            </p:childTnLst>
                          </p:cTn>
                        </p:par>
                        <p:par>
                          <p:cTn id="7" fill="hold">
                            <p:stCondLst>
                              <p:cond delay="100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ntr" presetSubtype="0" fill="hold" grpId="2"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 presetClass="exit"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0" presetClass="exit" presetSubtype="0" fill="hold" grpId="0"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par>
                          <p:cTn id="40" fill="hold">
                            <p:stCondLst>
                              <p:cond delay="500"/>
                            </p:stCondLst>
                            <p:childTnLst>
                              <p:par>
                                <p:cTn id="41" presetID="1" presetClass="exit"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par>
                          <p:cTn id="43" fill="hold">
                            <p:stCondLst>
                              <p:cond delay="500"/>
                            </p:stCondLst>
                            <p:childTnLst>
                              <p:par>
                                <p:cTn id="44" presetID="1" presetClass="exit"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30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3000"/>
                                        <p:tgtEl>
                                          <p:spTgt spid="28"/>
                                        </p:tgtEl>
                                      </p:cBhvr>
                                    </p:animEffect>
                                  </p:childTnLst>
                                </p:cTn>
                              </p:par>
                              <p:par>
                                <p:cTn id="52" presetID="10" presetClass="exit" presetSubtype="0" fill="hold" grpId="1" nodeType="withEffect">
                                  <p:stCondLst>
                                    <p:cond delay="0"/>
                                  </p:stCondLst>
                                  <p:childTnLst>
                                    <p:animEffect transition="out" filter="fade">
                                      <p:cBhvr>
                                        <p:cTn id="53" dur="3000"/>
                                        <p:tgtEl>
                                          <p:spTgt spid="2"/>
                                        </p:tgtEl>
                                      </p:cBhvr>
                                    </p:animEffect>
                                    <p:set>
                                      <p:cBhvr>
                                        <p:cTn id="54" dur="1" fill="hold">
                                          <p:stCondLst>
                                            <p:cond delay="2999"/>
                                          </p:stCondLst>
                                        </p:cTn>
                                        <p:tgtEl>
                                          <p:spTgt spid="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par>
                          <p:cTn id="65" fill="hold">
                            <p:stCondLst>
                              <p:cond delay="3500"/>
                            </p:stCondLst>
                            <p:childTnLst>
                              <p:par>
                                <p:cTn id="66" presetID="1" presetClass="exit" presetSubtype="0" fill="hold" nodeType="afterEffect">
                                  <p:stCondLst>
                                    <p:cond delay="0"/>
                                  </p:stCondLst>
                                  <p:childTnLst>
                                    <p:set>
                                      <p:cBhvr>
                                        <p:cTn id="67" dur="1" fill="hold">
                                          <p:stCondLst>
                                            <p:cond delay="0"/>
                                          </p:stCondLst>
                                        </p:cTn>
                                        <p:tgtEl>
                                          <p:spTgt spid="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par>
                                <p:cTn id="82" presetID="1" presetClass="exit" presetSubtype="0" fill="hold" grpId="1" nodeType="withEffect">
                                  <p:stCondLst>
                                    <p:cond delay="0"/>
                                  </p:stCondLst>
                                  <p:childTnLst>
                                    <p:set>
                                      <p:cBhvr>
                                        <p:cTn id="83" dur="1" fill="hold">
                                          <p:stCondLst>
                                            <p:cond delay="0"/>
                                          </p:stCondLst>
                                        </p:cTn>
                                        <p:tgtEl>
                                          <p:spTgt spid="33"/>
                                        </p:tgtEl>
                                        <p:attrNameLst>
                                          <p:attrName>style.visibility</p:attrName>
                                        </p:attrNameLst>
                                      </p:cBhvr>
                                      <p:to>
                                        <p:strVal val="hidden"/>
                                      </p:to>
                                    </p:set>
                                  </p:childTnLst>
                                </p:cTn>
                              </p:par>
                              <p:par>
                                <p:cTn id="84" presetID="6" presetClass="emph" presetSubtype="0" fill="hold" grpId="0" nodeType="withEffect">
                                  <p:stCondLst>
                                    <p:cond delay="0"/>
                                  </p:stCondLst>
                                  <p:childTnLst>
                                    <p:animScale>
                                      <p:cBhvr>
                                        <p:cTn id="85" dur="5000" fill="hold"/>
                                        <p:tgtEl>
                                          <p:spTgt spid="30"/>
                                        </p:tgtEl>
                                      </p:cBhvr>
                                      <p:by x="300000" y="300000"/>
                                    </p:animScale>
                                  </p:childTnLst>
                                </p:cTn>
                              </p:par>
                              <p:par>
                                <p:cTn id="86" presetID="6" presetClass="emph" presetSubtype="0" fill="hold" grpId="1" nodeType="withEffect">
                                  <p:stCondLst>
                                    <p:cond delay="0"/>
                                  </p:stCondLst>
                                  <p:childTnLst>
                                    <p:animScale>
                                      <p:cBhvr>
                                        <p:cTn id="87" dur="5000" fill="hold"/>
                                        <p:tgtEl>
                                          <p:spTgt spid="15"/>
                                        </p:tgtEl>
                                      </p:cBhvr>
                                      <p:by x="25000" y="25000"/>
                                    </p:animScale>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32"/>
                                        </p:tgtEl>
                                        <p:attrNameLst>
                                          <p:attrName>style.visibility</p:attrName>
                                        </p:attrNameLst>
                                      </p:cBhvr>
                                      <p:to>
                                        <p:strVal val="hidden"/>
                                      </p:to>
                                    </p:set>
                                  </p:childTnLst>
                                </p:cTn>
                              </p:par>
                              <p:par>
                                <p:cTn id="92" presetID="1"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xit" presetSubtype="0" fill="hold" grpId="2" nodeType="withEffect">
                                  <p:stCondLst>
                                    <p:cond delay="0"/>
                                  </p:stCondLst>
                                  <p:childTnLst>
                                    <p:set>
                                      <p:cBhvr>
                                        <p:cTn id="95" dur="1" fill="hold">
                                          <p:stCondLst>
                                            <p:cond delay="0"/>
                                          </p:stCondLst>
                                        </p:cTn>
                                        <p:tgtEl>
                                          <p:spTgt spid="15"/>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31"/>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4"/>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1"/>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2" grpId="1" animBg="1"/>
      <p:bldP spid="5" grpId="0" animBg="1"/>
      <p:bldP spid="5" grpId="1" animBg="1"/>
      <p:bldP spid="11" grpId="0" animBg="1"/>
      <p:bldP spid="11" grpId="1" animBg="1"/>
      <p:bldP spid="13" grpId="0" animBg="1"/>
      <p:bldP spid="13" grpId="1" animBg="1"/>
      <p:bldP spid="15" grpId="0" animBg="1"/>
      <p:bldP spid="15" grpId="1" animBg="1"/>
      <p:bldP spid="15" grpId="2" animBg="1"/>
      <p:bldP spid="28" grpId="0" animBg="1"/>
      <p:bldP spid="28" grpId="1" animBg="1"/>
      <p:bldP spid="29" grpId="0" animBg="1"/>
      <p:bldP spid="29" grpId="1" animBg="1"/>
      <p:bldP spid="29" grpId="2" animBg="1"/>
      <p:bldP spid="30" grpId="0" animBg="1"/>
      <p:bldP spid="30" grpId="1" animBg="1"/>
      <p:bldP spid="32" grpId="0" animBg="1"/>
      <p:bldP spid="32" grpId="1" animBg="1"/>
      <p:bldP spid="33" grpId="0" animBg="1"/>
      <p:bldP spid="33" grpId="1"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1659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Interop</a:t>
            </a:r>
          </a:p>
        </p:txBody>
      </p:sp>
    </p:spTree>
    <p:extLst>
      <p:ext uri="{BB962C8B-B14F-4D97-AF65-F5344CB8AC3E}">
        <p14:creationId xmlns:p14="http://schemas.microsoft.com/office/powerpoint/2010/main" val="57658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8515049D-AD4B-4610-AF0C-D37198C11AFB}"/>
              </a:ext>
            </a:extLst>
          </p:cNvPr>
          <p:cNvSpPr txBox="1">
            <a:spLocks/>
          </p:cNvSpPr>
          <p:nvPr/>
        </p:nvSpPr>
        <p:spPr>
          <a:xfrm>
            <a:off x="1007409" y="4653238"/>
            <a:ext cx="5350824" cy="20623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48" lvl="1" indent="0">
              <a:spcAft>
                <a:spcPts val="600"/>
              </a:spcAft>
              <a:buNone/>
            </a:pPr>
            <a:r>
              <a:rPr lang="en-US" sz="1600" b="1" dirty="0"/>
              <a:t>Advanced features </a:t>
            </a:r>
            <a:br>
              <a:rPr lang="en-US" sz="1800" dirty="0"/>
            </a:br>
            <a:r>
              <a:rPr lang="en-US" sz="1400" i="1" dirty="0"/>
              <a:t>(Partially available today)</a:t>
            </a:r>
          </a:p>
          <a:p>
            <a:pPr marL="6348" lvl="2" indent="0">
              <a:lnSpc>
                <a:spcPct val="90000"/>
              </a:lnSpc>
              <a:spcBef>
                <a:spcPts val="0"/>
              </a:spcBef>
              <a:spcAft>
                <a:spcPts val="600"/>
              </a:spcAft>
              <a:buNone/>
            </a:pPr>
            <a:r>
              <a:rPr lang="en-US" sz="1400" dirty="0"/>
              <a:t>Creating a meeting provides full featured experience for all users</a:t>
            </a:r>
          </a:p>
          <a:p>
            <a:pPr marL="6348" lvl="2" indent="0">
              <a:lnSpc>
                <a:spcPct val="90000"/>
              </a:lnSpc>
              <a:spcBef>
                <a:spcPts val="0"/>
              </a:spcBef>
              <a:spcAft>
                <a:spcPts val="600"/>
              </a:spcAft>
              <a:buNone/>
            </a:pPr>
            <a:r>
              <a:rPr lang="en-US" sz="1400" dirty="0"/>
              <a:t>Group chat/group call achieved via auto-invite meeting escalation</a:t>
            </a:r>
          </a:p>
          <a:p>
            <a:pPr marL="6348" lvl="2" indent="0">
              <a:lnSpc>
                <a:spcPct val="90000"/>
              </a:lnSpc>
              <a:spcBef>
                <a:spcPts val="0"/>
              </a:spcBef>
              <a:spcAft>
                <a:spcPts val="600"/>
              </a:spcAft>
              <a:buNone/>
            </a:pPr>
            <a:r>
              <a:rPr lang="en-US" sz="1400" dirty="0"/>
              <a:t>File/screen sharing achieved via auto-invite meeting escalation</a:t>
            </a:r>
          </a:p>
          <a:p>
            <a:pPr marL="6348" lvl="2" indent="0">
              <a:lnSpc>
                <a:spcPct val="90000"/>
              </a:lnSpc>
              <a:spcBef>
                <a:spcPts val="0"/>
              </a:spcBef>
              <a:spcAft>
                <a:spcPts val="600"/>
              </a:spcAft>
              <a:buNone/>
            </a:pPr>
            <a:r>
              <a:rPr lang="en-US" sz="1400" dirty="0"/>
              <a:t>Availability:</a:t>
            </a:r>
          </a:p>
          <a:p>
            <a:pPr marL="192052" lvl="3" indent="0">
              <a:lnSpc>
                <a:spcPct val="90000"/>
              </a:lnSpc>
              <a:spcBef>
                <a:spcPts val="0"/>
              </a:spcBef>
              <a:spcAft>
                <a:spcPts val="600"/>
              </a:spcAft>
              <a:buNone/>
            </a:pPr>
            <a:r>
              <a:rPr lang="en-US" sz="1200" dirty="0"/>
              <a:t>Skype for Business to Teams auto-invite available now</a:t>
            </a:r>
          </a:p>
          <a:p>
            <a:pPr marL="192052" lvl="3" indent="0">
              <a:lnSpc>
                <a:spcPct val="90000"/>
              </a:lnSpc>
              <a:spcBef>
                <a:spcPts val="0"/>
              </a:spcBef>
              <a:spcAft>
                <a:spcPts val="600"/>
              </a:spcAft>
              <a:buNone/>
            </a:pPr>
            <a:r>
              <a:rPr lang="en-US" sz="1200" dirty="0"/>
              <a:t>Teams to Skype for Business TBD</a:t>
            </a:r>
            <a:endParaRPr lang="en-US" sz="1000" dirty="0"/>
          </a:p>
        </p:txBody>
      </p:sp>
      <p:sp>
        <p:nvSpPr>
          <p:cNvPr id="23" name="Rectangle 22">
            <a:extLst>
              <a:ext uri="{FF2B5EF4-FFF2-40B4-BE49-F238E27FC236}">
                <a16:creationId xmlns:a16="http://schemas.microsoft.com/office/drawing/2014/main" id="{685A2784-8BEA-DD40-B02F-77DC26B0AD0E}"/>
              </a:ext>
            </a:extLst>
          </p:cNvPr>
          <p:cNvSpPr/>
          <p:nvPr/>
        </p:nvSpPr>
        <p:spPr bwMode="auto">
          <a:xfrm>
            <a:off x="6453912" y="487"/>
            <a:ext cx="5737225" cy="6857027"/>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a:extLst>
              <a:ext uri="{FF2B5EF4-FFF2-40B4-BE49-F238E27FC236}">
                <a16:creationId xmlns:a16="http://schemas.microsoft.com/office/drawing/2014/main" id="{B3463B51-F79D-4FFF-83C9-3E0D6367D5EF}"/>
              </a:ext>
            </a:extLst>
          </p:cNvPr>
          <p:cNvSpPr>
            <a:spLocks noGrp="1"/>
          </p:cNvSpPr>
          <p:nvPr>
            <p:ph type="title"/>
          </p:nvPr>
        </p:nvSpPr>
        <p:spPr/>
        <p:txBody>
          <a:bodyPr/>
          <a:lstStyle/>
          <a:p>
            <a:r>
              <a:rPr lang="en-US"/>
              <a:t>Interop 101</a:t>
            </a:r>
          </a:p>
        </p:txBody>
      </p:sp>
      <p:sp>
        <p:nvSpPr>
          <p:cNvPr id="8" name="Content Placeholder 2">
            <a:extLst>
              <a:ext uri="{FF2B5EF4-FFF2-40B4-BE49-F238E27FC236}">
                <a16:creationId xmlns:a16="http://schemas.microsoft.com/office/drawing/2014/main" id="{8D47C082-E54C-D348-BBA8-CC132C663E9B}"/>
              </a:ext>
            </a:extLst>
          </p:cNvPr>
          <p:cNvSpPr txBox="1">
            <a:spLocks/>
          </p:cNvSpPr>
          <p:nvPr/>
        </p:nvSpPr>
        <p:spPr>
          <a:xfrm>
            <a:off x="974664" y="3254760"/>
            <a:ext cx="5593086" cy="130189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48" lvl="1" indent="0">
              <a:spcAft>
                <a:spcPts val="600"/>
              </a:spcAft>
              <a:buNone/>
            </a:pPr>
            <a:r>
              <a:rPr lang="en-US" sz="1600" b="1"/>
              <a:t>Chat &amp; Calling</a:t>
            </a:r>
          </a:p>
          <a:p>
            <a:pPr marL="6348" lvl="2" indent="0">
              <a:lnSpc>
                <a:spcPct val="90000"/>
              </a:lnSpc>
              <a:spcBef>
                <a:spcPts val="0"/>
              </a:spcBef>
              <a:spcAft>
                <a:spcPts val="600"/>
              </a:spcAft>
              <a:buNone/>
            </a:pPr>
            <a:r>
              <a:rPr lang="en-US" sz="1400"/>
              <a:t>1-on-1 only </a:t>
            </a:r>
          </a:p>
          <a:p>
            <a:pPr marL="6348" lvl="2" indent="0">
              <a:lnSpc>
                <a:spcPct val="90000"/>
              </a:lnSpc>
              <a:spcBef>
                <a:spcPts val="0"/>
              </a:spcBef>
              <a:spcAft>
                <a:spcPts val="600"/>
              </a:spcAft>
              <a:buNone/>
            </a:pPr>
            <a:r>
              <a:rPr lang="en-US" sz="1400"/>
              <a:t>Plain text chat only</a:t>
            </a:r>
          </a:p>
          <a:p>
            <a:pPr marL="6348" lvl="2" indent="0">
              <a:lnSpc>
                <a:spcPct val="90000"/>
              </a:lnSpc>
              <a:spcBef>
                <a:spcPts val="0"/>
              </a:spcBef>
              <a:spcAft>
                <a:spcPts val="600"/>
              </a:spcAft>
              <a:buNone/>
            </a:pPr>
            <a:r>
              <a:rPr lang="en-US" sz="1400"/>
              <a:t>Capabilities are identical in federated and in-tenant cases</a:t>
            </a:r>
          </a:p>
          <a:p>
            <a:pPr marL="6348" lvl="2" indent="0">
              <a:lnSpc>
                <a:spcPct val="90000"/>
              </a:lnSpc>
              <a:spcBef>
                <a:spcPts val="0"/>
              </a:spcBef>
              <a:spcAft>
                <a:spcPts val="600"/>
              </a:spcAft>
              <a:buNone/>
            </a:pPr>
            <a:endParaRPr lang="en-US" sz="1200"/>
          </a:p>
        </p:txBody>
      </p:sp>
      <p:sp>
        <p:nvSpPr>
          <p:cNvPr id="11" name="Content Placeholder 2">
            <a:extLst>
              <a:ext uri="{FF2B5EF4-FFF2-40B4-BE49-F238E27FC236}">
                <a16:creationId xmlns:a16="http://schemas.microsoft.com/office/drawing/2014/main" id="{A41E8693-3440-B54A-9C16-1BF83299940B}"/>
              </a:ext>
            </a:extLst>
          </p:cNvPr>
          <p:cNvSpPr txBox="1">
            <a:spLocks/>
          </p:cNvSpPr>
          <p:nvPr/>
        </p:nvSpPr>
        <p:spPr>
          <a:xfrm>
            <a:off x="7606257" y="852316"/>
            <a:ext cx="4588040"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accent1"/>
                </a:solidFill>
                <a:latin typeface="+mj-lt"/>
              </a:rPr>
              <a:t>Why is Interop Needed? </a:t>
            </a:r>
          </a:p>
        </p:txBody>
      </p:sp>
      <p:sp>
        <p:nvSpPr>
          <p:cNvPr id="13" name="Content Placeholder 2">
            <a:extLst>
              <a:ext uri="{FF2B5EF4-FFF2-40B4-BE49-F238E27FC236}">
                <a16:creationId xmlns:a16="http://schemas.microsoft.com/office/drawing/2014/main" id="{803D2AD3-9A7F-CC45-9F30-37183E7C2366}"/>
              </a:ext>
            </a:extLst>
          </p:cNvPr>
          <p:cNvSpPr txBox="1">
            <a:spLocks/>
          </p:cNvSpPr>
          <p:nvPr/>
        </p:nvSpPr>
        <p:spPr>
          <a:xfrm>
            <a:off x="7606258" y="1348258"/>
            <a:ext cx="4212054" cy="147795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300"/>
              </a:spcAft>
              <a:buNone/>
            </a:pPr>
            <a:r>
              <a:rPr lang="en-US" sz="2000">
                <a:solidFill>
                  <a:schemeClr val="tx1"/>
                </a:solidFill>
                <a:latin typeface="+mj-lt"/>
              </a:rPr>
              <a:t>Teams-Only users must always be able to communicate with Skype for Business users</a:t>
            </a:r>
          </a:p>
          <a:p>
            <a:pPr marL="6348" lvl="1" indent="0">
              <a:buNone/>
            </a:pPr>
            <a:r>
              <a:rPr lang="en-US" sz="1400"/>
              <a:t>Intra-org during migration</a:t>
            </a:r>
          </a:p>
          <a:p>
            <a:pPr marL="6348" lvl="1" indent="0">
              <a:buNone/>
            </a:pPr>
            <a:r>
              <a:rPr lang="en-US" sz="1400"/>
              <a:t>Cross-org scenarios during and after migration</a:t>
            </a:r>
          </a:p>
        </p:txBody>
      </p:sp>
      <p:sp>
        <p:nvSpPr>
          <p:cNvPr id="14" name="Rectangle 13">
            <a:extLst>
              <a:ext uri="{FF2B5EF4-FFF2-40B4-BE49-F238E27FC236}">
                <a16:creationId xmlns:a16="http://schemas.microsoft.com/office/drawing/2014/main" id="{1E126122-5EBA-3E42-9E72-E27816CF77E7}"/>
              </a:ext>
            </a:extLst>
          </p:cNvPr>
          <p:cNvSpPr/>
          <p:nvPr/>
        </p:nvSpPr>
        <p:spPr bwMode="auto">
          <a:xfrm>
            <a:off x="6867373" y="745227"/>
            <a:ext cx="539987" cy="539987"/>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1600" b="1">
                <a:gradFill>
                  <a:gsLst>
                    <a:gs pos="40075">
                      <a:srgbClr val="FFFFFF"/>
                    </a:gs>
                    <a:gs pos="30000">
                      <a:srgbClr val="FFFFFF"/>
                    </a:gs>
                  </a:gsLst>
                  <a:lin ang="5400000" scaled="0"/>
                </a:gradFill>
              </a:rPr>
              <a:t>Q</a:t>
            </a:r>
          </a:p>
        </p:txBody>
      </p:sp>
      <p:sp>
        <p:nvSpPr>
          <p:cNvPr id="15" name="Rectangle 14">
            <a:extLst>
              <a:ext uri="{FF2B5EF4-FFF2-40B4-BE49-F238E27FC236}">
                <a16:creationId xmlns:a16="http://schemas.microsoft.com/office/drawing/2014/main" id="{E4838766-D0B8-F048-9775-E10040EF079D}"/>
              </a:ext>
            </a:extLst>
          </p:cNvPr>
          <p:cNvSpPr/>
          <p:nvPr/>
        </p:nvSpPr>
        <p:spPr bwMode="auto">
          <a:xfrm>
            <a:off x="6867373" y="1376062"/>
            <a:ext cx="539987" cy="539987"/>
          </a:xfrm>
          <a:prstGeom prst="rect">
            <a:avLst/>
          </a:prstGeom>
          <a:solidFill>
            <a:schemeClr val="bg2"/>
          </a:solid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1600" b="1">
                <a:solidFill>
                  <a:schemeClr val="tx1"/>
                </a:solidFill>
              </a:rPr>
              <a:t>A</a:t>
            </a:r>
          </a:p>
        </p:txBody>
      </p:sp>
      <p:sp>
        <p:nvSpPr>
          <p:cNvPr id="16" name="Content Placeholder 2">
            <a:extLst>
              <a:ext uri="{FF2B5EF4-FFF2-40B4-BE49-F238E27FC236}">
                <a16:creationId xmlns:a16="http://schemas.microsoft.com/office/drawing/2014/main" id="{C7B655BB-B374-8345-AD26-19B095BD44F8}"/>
              </a:ext>
            </a:extLst>
          </p:cNvPr>
          <p:cNvSpPr txBox="1">
            <a:spLocks/>
          </p:cNvSpPr>
          <p:nvPr/>
        </p:nvSpPr>
        <p:spPr>
          <a:xfrm>
            <a:off x="1009011" y="1794207"/>
            <a:ext cx="4588040"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accent1"/>
                </a:solidFill>
                <a:latin typeface="+mj-lt"/>
              </a:rPr>
              <a:t>What is Interop? </a:t>
            </a:r>
          </a:p>
        </p:txBody>
      </p:sp>
      <p:sp>
        <p:nvSpPr>
          <p:cNvPr id="17" name="Content Placeholder 2">
            <a:extLst>
              <a:ext uri="{FF2B5EF4-FFF2-40B4-BE49-F238E27FC236}">
                <a16:creationId xmlns:a16="http://schemas.microsoft.com/office/drawing/2014/main" id="{27A9638B-99C1-A743-9934-6F67BA81F1A4}"/>
              </a:ext>
            </a:extLst>
          </p:cNvPr>
          <p:cNvSpPr txBox="1">
            <a:spLocks/>
          </p:cNvSpPr>
          <p:nvPr/>
        </p:nvSpPr>
        <p:spPr>
          <a:xfrm>
            <a:off x="1009012" y="2290150"/>
            <a:ext cx="4902716" cy="61555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tx1"/>
                </a:solidFill>
                <a:latin typeface="+mj-lt"/>
              </a:rPr>
              <a:t>Communication between a Skype for Business user and a Teams user</a:t>
            </a:r>
          </a:p>
        </p:txBody>
      </p:sp>
      <p:sp>
        <p:nvSpPr>
          <p:cNvPr id="18" name="Rectangle 17">
            <a:extLst>
              <a:ext uri="{FF2B5EF4-FFF2-40B4-BE49-F238E27FC236}">
                <a16:creationId xmlns:a16="http://schemas.microsoft.com/office/drawing/2014/main" id="{13A59F0D-6148-024D-AFFE-B762F1E0B788}"/>
              </a:ext>
            </a:extLst>
          </p:cNvPr>
          <p:cNvSpPr/>
          <p:nvPr/>
        </p:nvSpPr>
        <p:spPr bwMode="auto">
          <a:xfrm>
            <a:off x="289584" y="1687118"/>
            <a:ext cx="539987" cy="539987"/>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1600" b="1">
                <a:gradFill>
                  <a:gsLst>
                    <a:gs pos="40075">
                      <a:srgbClr val="FFFFFF"/>
                    </a:gs>
                    <a:gs pos="30000">
                      <a:srgbClr val="FFFFFF"/>
                    </a:gs>
                  </a:gsLst>
                  <a:lin ang="5400000" scaled="0"/>
                </a:gradFill>
              </a:rPr>
              <a:t>Q</a:t>
            </a:r>
          </a:p>
        </p:txBody>
      </p:sp>
      <p:sp>
        <p:nvSpPr>
          <p:cNvPr id="19" name="Rectangle 18">
            <a:extLst>
              <a:ext uri="{FF2B5EF4-FFF2-40B4-BE49-F238E27FC236}">
                <a16:creationId xmlns:a16="http://schemas.microsoft.com/office/drawing/2014/main" id="{BE622EA7-CB0E-3B44-A07A-424C89CBA83F}"/>
              </a:ext>
            </a:extLst>
          </p:cNvPr>
          <p:cNvSpPr/>
          <p:nvPr/>
        </p:nvSpPr>
        <p:spPr bwMode="auto">
          <a:xfrm>
            <a:off x="289584" y="2317953"/>
            <a:ext cx="539987" cy="539987"/>
          </a:xfrm>
          <a:prstGeom prst="rect">
            <a:avLst/>
          </a:prstGeom>
          <a:solidFill>
            <a:schemeClr val="accent6">
              <a:alpha val="49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1600" b="1">
                <a:solidFill>
                  <a:schemeClr val="tx1"/>
                </a:solidFill>
              </a:rPr>
              <a:t>A</a:t>
            </a:r>
          </a:p>
        </p:txBody>
      </p:sp>
      <p:cxnSp>
        <p:nvCxnSpPr>
          <p:cNvPr id="21" name="Straight Connector 20">
            <a:extLst>
              <a:ext uri="{FF2B5EF4-FFF2-40B4-BE49-F238E27FC236}">
                <a16:creationId xmlns:a16="http://schemas.microsoft.com/office/drawing/2014/main" id="{134159D4-C01F-184B-8F08-4FE793CD86B1}"/>
              </a:ext>
            </a:extLst>
          </p:cNvPr>
          <p:cNvCxnSpPr>
            <a:cxnSpLocks/>
          </p:cNvCxnSpPr>
          <p:nvPr/>
        </p:nvCxnSpPr>
        <p:spPr>
          <a:xfrm>
            <a:off x="6640974" y="3332981"/>
            <a:ext cx="4988579" cy="0"/>
          </a:xfrm>
          <a:prstGeom prst="line">
            <a:avLst/>
          </a:prstGeom>
          <a:ln>
            <a:solidFill>
              <a:schemeClr val="accent6"/>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A4E1F2A-070D-B34F-8B95-1B9D67077936}"/>
              </a:ext>
            </a:extLst>
          </p:cNvPr>
          <p:cNvCxnSpPr>
            <a:cxnSpLocks/>
          </p:cNvCxnSpPr>
          <p:nvPr/>
        </p:nvCxnSpPr>
        <p:spPr>
          <a:xfrm flipH="1">
            <a:off x="1008391" y="4466876"/>
            <a:ext cx="4589280" cy="0"/>
          </a:xfrm>
          <a:prstGeom prst="line">
            <a:avLst/>
          </a:prstGeom>
          <a:ln>
            <a:solidFill>
              <a:schemeClr val="accent6"/>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595863AC-E708-F34F-891D-6E9F140583F0}"/>
              </a:ext>
            </a:extLst>
          </p:cNvPr>
          <p:cNvSpPr txBox="1">
            <a:spLocks/>
          </p:cNvSpPr>
          <p:nvPr/>
        </p:nvSpPr>
        <p:spPr>
          <a:xfrm>
            <a:off x="7615219" y="3799503"/>
            <a:ext cx="4588040"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accent1"/>
                </a:solidFill>
                <a:latin typeface="+mj-lt"/>
              </a:rPr>
              <a:t>Are there Interop Pre-requisites?</a:t>
            </a:r>
          </a:p>
        </p:txBody>
      </p:sp>
      <p:sp>
        <p:nvSpPr>
          <p:cNvPr id="27" name="Content Placeholder 2">
            <a:extLst>
              <a:ext uri="{FF2B5EF4-FFF2-40B4-BE49-F238E27FC236}">
                <a16:creationId xmlns:a16="http://schemas.microsoft.com/office/drawing/2014/main" id="{C1CCCCBB-6E95-234B-B0B9-DBE18D934450}"/>
              </a:ext>
            </a:extLst>
          </p:cNvPr>
          <p:cNvSpPr txBox="1">
            <a:spLocks/>
          </p:cNvSpPr>
          <p:nvPr/>
        </p:nvSpPr>
        <p:spPr>
          <a:xfrm>
            <a:off x="7615220" y="4334420"/>
            <a:ext cx="4367352" cy="240281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Aft>
                <a:spcPts val="600"/>
              </a:spcAft>
              <a:buNone/>
            </a:pPr>
            <a:r>
              <a:rPr lang="en-US">
                <a:solidFill>
                  <a:schemeClr val="tx1"/>
                </a:solidFill>
                <a:latin typeface="+mj-lt"/>
                <a:cs typeface="Segoe UI Semilight" panose="020B0402040204020203" pitchFamily="34" charset="0"/>
              </a:rPr>
              <a:t>With on-premises, a Skype for Business hybrid topology required</a:t>
            </a:r>
          </a:p>
          <a:p>
            <a:pPr marL="0" indent="0">
              <a:spcAft>
                <a:spcPts val="300"/>
              </a:spcAft>
              <a:buNone/>
            </a:pPr>
            <a:r>
              <a:rPr lang="en-US" sz="2000">
                <a:solidFill>
                  <a:schemeClr val="tx1"/>
                </a:solidFill>
                <a:latin typeface="+mj-lt"/>
              </a:rPr>
              <a:t>Teams-user must be homed in Skype for Business Online to enable 1-on-1 interop chats &amp; calls</a:t>
            </a:r>
          </a:p>
          <a:p>
            <a:pPr marL="6348" lvl="1" indent="0">
              <a:buNone/>
            </a:pPr>
            <a:r>
              <a:rPr lang="en-US" sz="1400"/>
              <a:t>Teams users with Skype for Business homed on-premises do not have interop nor ability to federate via Teams</a:t>
            </a:r>
          </a:p>
        </p:txBody>
      </p:sp>
      <p:sp>
        <p:nvSpPr>
          <p:cNvPr id="28" name="Rectangle 27">
            <a:extLst>
              <a:ext uri="{FF2B5EF4-FFF2-40B4-BE49-F238E27FC236}">
                <a16:creationId xmlns:a16="http://schemas.microsoft.com/office/drawing/2014/main" id="{75FD0ED8-68BC-9A49-BDAC-5EAF3EDA9428}"/>
              </a:ext>
            </a:extLst>
          </p:cNvPr>
          <p:cNvSpPr/>
          <p:nvPr/>
        </p:nvSpPr>
        <p:spPr bwMode="auto">
          <a:xfrm>
            <a:off x="6876335" y="3692414"/>
            <a:ext cx="539987" cy="539987"/>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1600" b="1">
                <a:gradFill>
                  <a:gsLst>
                    <a:gs pos="40075">
                      <a:srgbClr val="FFFFFF"/>
                    </a:gs>
                    <a:gs pos="30000">
                      <a:srgbClr val="FFFFFF"/>
                    </a:gs>
                  </a:gsLst>
                  <a:lin ang="5400000" scaled="0"/>
                </a:gradFill>
              </a:rPr>
              <a:t>Q</a:t>
            </a:r>
          </a:p>
        </p:txBody>
      </p:sp>
      <p:sp>
        <p:nvSpPr>
          <p:cNvPr id="29" name="Rectangle 28">
            <a:extLst>
              <a:ext uri="{FF2B5EF4-FFF2-40B4-BE49-F238E27FC236}">
                <a16:creationId xmlns:a16="http://schemas.microsoft.com/office/drawing/2014/main" id="{DD35C1DC-0788-A04D-A193-0038A58B8DC8}"/>
              </a:ext>
            </a:extLst>
          </p:cNvPr>
          <p:cNvSpPr/>
          <p:nvPr/>
        </p:nvSpPr>
        <p:spPr bwMode="auto">
          <a:xfrm>
            <a:off x="6876335" y="4323250"/>
            <a:ext cx="539987" cy="539987"/>
          </a:xfrm>
          <a:prstGeom prst="rect">
            <a:avLst/>
          </a:prstGeom>
          <a:solidFill>
            <a:schemeClr val="bg2"/>
          </a:solid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r>
              <a:rPr lang="en-US" sz="1600" b="1">
                <a:solidFill>
                  <a:schemeClr val="tx1"/>
                </a:solidFill>
              </a:rPr>
              <a:t>A</a:t>
            </a:r>
          </a:p>
        </p:txBody>
      </p:sp>
    </p:spTree>
    <p:extLst>
      <p:ext uri="{BB962C8B-B14F-4D97-AF65-F5344CB8AC3E}">
        <p14:creationId xmlns:p14="http://schemas.microsoft.com/office/powerpoint/2010/main" val="327645322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DC1565C-A05D-4662-9BB2-0AA7FD7F30DB}"/>
              </a:ext>
            </a:extLst>
          </p:cNvPr>
          <p:cNvSpPr/>
          <p:nvPr/>
        </p:nvSpPr>
        <p:spPr bwMode="auto">
          <a:xfrm>
            <a:off x="351456" y="1271072"/>
            <a:ext cx="4198237" cy="4160122"/>
          </a:xfrm>
          <a:prstGeom prst="roundRect">
            <a:avLst/>
          </a:prstGeom>
          <a:noFill/>
          <a:ln>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dirty="0">
              <a:gradFill>
                <a:gsLst>
                  <a:gs pos="40075">
                    <a:srgbClr val="FFFFFF"/>
                  </a:gs>
                  <a:gs pos="30000">
                    <a:srgbClr val="FFFFFF"/>
                  </a:gs>
                </a:gsLst>
                <a:lin ang="5400000" scaled="0"/>
              </a:gradFill>
            </a:endParaRPr>
          </a:p>
        </p:txBody>
      </p:sp>
      <p:grpSp>
        <p:nvGrpSpPr>
          <p:cNvPr id="6" name="Group 5">
            <a:extLst>
              <a:ext uri="{FF2B5EF4-FFF2-40B4-BE49-F238E27FC236}">
                <a16:creationId xmlns:a16="http://schemas.microsoft.com/office/drawing/2014/main" id="{D769821C-EFDB-490B-AAD2-B4C6B287C5B9}"/>
              </a:ext>
            </a:extLst>
          </p:cNvPr>
          <p:cNvGrpSpPr/>
          <p:nvPr/>
        </p:nvGrpSpPr>
        <p:grpSpPr>
          <a:xfrm>
            <a:off x="5476274" y="1417905"/>
            <a:ext cx="5835235" cy="3246389"/>
            <a:chOff x="5476185" y="1417619"/>
            <a:chExt cx="5836063" cy="3246850"/>
          </a:xfrm>
        </p:grpSpPr>
        <p:grpSp>
          <p:nvGrpSpPr>
            <p:cNvPr id="91" name="Group 90">
              <a:extLst>
                <a:ext uri="{FF2B5EF4-FFF2-40B4-BE49-F238E27FC236}">
                  <a16:creationId xmlns:a16="http://schemas.microsoft.com/office/drawing/2014/main" id="{598087F3-3EB0-48A3-A8E8-FFB552EB5C20}"/>
                </a:ext>
              </a:extLst>
            </p:cNvPr>
            <p:cNvGrpSpPr/>
            <p:nvPr/>
          </p:nvGrpSpPr>
          <p:grpSpPr>
            <a:xfrm>
              <a:off x="5476185" y="1423860"/>
              <a:ext cx="5836063" cy="3240609"/>
              <a:chOff x="5476185" y="1423860"/>
              <a:chExt cx="5836063" cy="3240609"/>
            </a:xfrm>
          </p:grpSpPr>
          <p:cxnSp>
            <p:nvCxnSpPr>
              <p:cNvPr id="86" name="Straight Connector 85">
                <a:extLst>
                  <a:ext uri="{FF2B5EF4-FFF2-40B4-BE49-F238E27FC236}">
                    <a16:creationId xmlns:a16="http://schemas.microsoft.com/office/drawing/2014/main" id="{4BAF9C6F-7400-4A76-8DF6-06F09CBF1FF6}"/>
                  </a:ext>
                </a:extLst>
              </p:cNvPr>
              <p:cNvCxnSpPr/>
              <p:nvPr/>
            </p:nvCxnSpPr>
            <p:spPr>
              <a:xfrm>
                <a:off x="8239510" y="2106204"/>
                <a:ext cx="0" cy="2558265"/>
              </a:xfrm>
              <a:prstGeom prst="line">
                <a:avLst/>
              </a:prstGeom>
              <a:ln w="15875">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F1EF62-317F-45C6-AA97-F52CFA8BEE1A}"/>
                  </a:ext>
                </a:extLst>
              </p:cNvPr>
              <p:cNvCxnSpPr/>
              <p:nvPr/>
            </p:nvCxnSpPr>
            <p:spPr>
              <a:xfrm>
                <a:off x="7049423" y="2106204"/>
                <a:ext cx="0" cy="2558265"/>
              </a:xfrm>
              <a:prstGeom prst="line">
                <a:avLst/>
              </a:prstGeom>
              <a:ln w="15875">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CF4550A-A9BD-4A0A-BAB6-77979A9D7C9B}"/>
                  </a:ext>
                </a:extLst>
              </p:cNvPr>
              <p:cNvSpPr/>
              <p:nvPr/>
            </p:nvSpPr>
            <p:spPr>
              <a:xfrm>
                <a:off x="5921802" y="2392311"/>
                <a:ext cx="675056" cy="2046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67" name="TextBox 66">
                <a:extLst>
                  <a:ext uri="{FF2B5EF4-FFF2-40B4-BE49-F238E27FC236}">
                    <a16:creationId xmlns:a16="http://schemas.microsoft.com/office/drawing/2014/main" id="{396273F7-3CED-4562-A88F-0B59E2D1329E}"/>
                  </a:ext>
                </a:extLst>
              </p:cNvPr>
              <p:cNvSpPr txBox="1"/>
              <p:nvPr/>
            </p:nvSpPr>
            <p:spPr>
              <a:xfrm>
                <a:off x="5476185" y="1423860"/>
                <a:ext cx="1573238" cy="590162"/>
              </a:xfrm>
              <a:prstGeom prst="rect">
                <a:avLst/>
              </a:prstGeom>
              <a:noFill/>
            </p:spPr>
            <p:txBody>
              <a:bodyPr wrap="square" rtlCol="0">
                <a:spAutoFit/>
              </a:bodyPr>
              <a:lstStyle/>
              <a:p>
                <a:pPr algn="ctr" defTabSz="914049">
                  <a:defRPr/>
                </a:pPr>
                <a:r>
                  <a:rPr lang="en-US" dirty="0" err="1">
                    <a:solidFill>
                      <a:prstClr val="black"/>
                    </a:solidFill>
                    <a:latin typeface="Calibri" panose="020F0502020204030204"/>
                  </a:rPr>
                  <a:t>SfB</a:t>
                </a:r>
                <a:r>
                  <a:rPr lang="en-US" dirty="0">
                    <a:solidFill>
                      <a:prstClr val="black"/>
                    </a:solidFill>
                    <a:latin typeface="Calibri" panose="020F0502020204030204"/>
                  </a:rPr>
                  <a:t>*</a:t>
                </a:r>
              </a:p>
              <a:p>
                <a:pPr algn="ctr" defTabSz="896043">
                  <a:defRPr/>
                </a:pPr>
                <a:r>
                  <a:rPr lang="en-US" sz="1371" dirty="0">
                    <a:solidFill>
                      <a:prstClr val="black"/>
                    </a:solidFill>
                  </a:rPr>
                  <a:t>(on-prem)</a:t>
                </a:r>
              </a:p>
            </p:txBody>
          </p:sp>
          <p:sp>
            <p:nvSpPr>
              <p:cNvPr id="68" name="TextBox 67">
                <a:extLst>
                  <a:ext uri="{FF2B5EF4-FFF2-40B4-BE49-F238E27FC236}">
                    <a16:creationId xmlns:a16="http://schemas.microsoft.com/office/drawing/2014/main" id="{755EBD3B-CBB6-4B33-9630-EF9DFA77CE25}"/>
                  </a:ext>
                </a:extLst>
              </p:cNvPr>
              <p:cNvSpPr txBox="1"/>
              <p:nvPr/>
            </p:nvSpPr>
            <p:spPr>
              <a:xfrm>
                <a:off x="5916972" y="2392311"/>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A</a:t>
                </a:r>
              </a:p>
            </p:txBody>
          </p:sp>
          <p:sp>
            <p:nvSpPr>
              <p:cNvPr id="69" name="Oval 68">
                <a:extLst>
                  <a:ext uri="{FF2B5EF4-FFF2-40B4-BE49-F238E27FC236}">
                    <a16:creationId xmlns:a16="http://schemas.microsoft.com/office/drawing/2014/main" id="{A5EDBE5E-F698-4C1E-90B6-181B9E222960}"/>
                  </a:ext>
                </a:extLst>
              </p:cNvPr>
              <p:cNvSpPr/>
              <p:nvPr/>
            </p:nvSpPr>
            <p:spPr>
              <a:xfrm>
                <a:off x="6028362" y="2709376"/>
                <a:ext cx="495230" cy="469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SfB</a:t>
                </a:r>
              </a:p>
            </p:txBody>
          </p:sp>
          <p:sp>
            <p:nvSpPr>
              <p:cNvPr id="70" name="Oval 69">
                <a:extLst>
                  <a:ext uri="{FF2B5EF4-FFF2-40B4-BE49-F238E27FC236}">
                    <a16:creationId xmlns:a16="http://schemas.microsoft.com/office/drawing/2014/main" id="{AED56FE7-14D2-4617-9D42-FF50F909EED8}"/>
                  </a:ext>
                </a:extLst>
              </p:cNvPr>
              <p:cNvSpPr/>
              <p:nvPr/>
            </p:nvSpPr>
            <p:spPr>
              <a:xfrm>
                <a:off x="6028362" y="3548914"/>
                <a:ext cx="495230" cy="469830"/>
              </a:xfrm>
              <a:prstGeom prst="ellipse">
                <a:avLst/>
              </a:prstGeom>
              <a:solidFill>
                <a:schemeClr val="bg1">
                  <a:lumMod val="65000"/>
                </a:schemeClr>
              </a:solidFill>
              <a:ln>
                <a:solidFill>
                  <a:srgbClr val="555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T</a:t>
                </a:r>
              </a:p>
            </p:txBody>
          </p:sp>
          <p:sp>
            <p:nvSpPr>
              <p:cNvPr id="62" name="Rectangle 61">
                <a:extLst>
                  <a:ext uri="{FF2B5EF4-FFF2-40B4-BE49-F238E27FC236}">
                    <a16:creationId xmlns:a16="http://schemas.microsoft.com/office/drawing/2014/main" id="{BA51675D-5745-4EB0-B938-CA0099F0693A}"/>
                  </a:ext>
                </a:extLst>
              </p:cNvPr>
              <p:cNvSpPr/>
              <p:nvPr/>
            </p:nvSpPr>
            <p:spPr>
              <a:xfrm>
                <a:off x="10182344" y="2392311"/>
                <a:ext cx="675055" cy="2032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63" name="TextBox 62">
                <a:extLst>
                  <a:ext uri="{FF2B5EF4-FFF2-40B4-BE49-F238E27FC236}">
                    <a16:creationId xmlns:a16="http://schemas.microsoft.com/office/drawing/2014/main" id="{F6CE77CC-5B43-4BD6-BC3F-BAC95D01E984}"/>
                  </a:ext>
                </a:extLst>
              </p:cNvPr>
              <p:cNvSpPr txBox="1"/>
              <p:nvPr/>
            </p:nvSpPr>
            <p:spPr>
              <a:xfrm>
                <a:off x="10182141" y="2392311"/>
                <a:ext cx="656019"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B</a:t>
                </a:r>
              </a:p>
            </p:txBody>
          </p:sp>
          <p:sp>
            <p:nvSpPr>
              <p:cNvPr id="64" name="Oval 63">
                <a:extLst>
                  <a:ext uri="{FF2B5EF4-FFF2-40B4-BE49-F238E27FC236}">
                    <a16:creationId xmlns:a16="http://schemas.microsoft.com/office/drawing/2014/main" id="{F4AAA362-A6A9-4D30-A298-8EC61C9BDD32}"/>
                  </a:ext>
                </a:extLst>
              </p:cNvPr>
              <p:cNvSpPr/>
              <p:nvPr/>
            </p:nvSpPr>
            <p:spPr>
              <a:xfrm>
                <a:off x="10276919" y="2703031"/>
                <a:ext cx="495229" cy="469830"/>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endParaRPr lang="en-US" sz="1000">
                  <a:solidFill>
                    <a:prstClr val="white"/>
                  </a:solidFill>
                  <a:latin typeface="Calibri" panose="020F0502020204030204"/>
                </a:endParaRPr>
              </a:p>
            </p:txBody>
          </p:sp>
          <p:sp>
            <p:nvSpPr>
              <p:cNvPr id="65" name="Oval 64">
                <a:extLst>
                  <a:ext uri="{FF2B5EF4-FFF2-40B4-BE49-F238E27FC236}">
                    <a16:creationId xmlns:a16="http://schemas.microsoft.com/office/drawing/2014/main" id="{AFFE3B61-D606-4FE1-ABDE-40EFD42AECD0}"/>
                  </a:ext>
                </a:extLst>
              </p:cNvPr>
              <p:cNvSpPr/>
              <p:nvPr/>
            </p:nvSpPr>
            <p:spPr>
              <a:xfrm>
                <a:off x="10276919" y="3547285"/>
                <a:ext cx="495229" cy="469830"/>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T</a:t>
                </a:r>
              </a:p>
            </p:txBody>
          </p:sp>
          <p:sp>
            <p:nvSpPr>
              <p:cNvPr id="61" name="TextBox 60">
                <a:extLst>
                  <a:ext uri="{FF2B5EF4-FFF2-40B4-BE49-F238E27FC236}">
                    <a16:creationId xmlns:a16="http://schemas.microsoft.com/office/drawing/2014/main" id="{3C66443C-B829-46F1-94BA-091364E32B66}"/>
                  </a:ext>
                </a:extLst>
              </p:cNvPr>
              <p:cNvSpPr txBox="1"/>
              <p:nvPr/>
            </p:nvSpPr>
            <p:spPr>
              <a:xfrm>
                <a:off x="9739010" y="1424813"/>
                <a:ext cx="1573238" cy="374846"/>
              </a:xfrm>
              <a:prstGeom prst="rect">
                <a:avLst/>
              </a:prstGeom>
              <a:noFill/>
            </p:spPr>
            <p:txBody>
              <a:bodyPr wrap="square" rtlCol="0">
                <a:spAutoFit/>
              </a:bodyPr>
              <a:lstStyle/>
              <a:p>
                <a:pPr algn="ctr" defTabSz="914049">
                  <a:defRPr/>
                </a:pPr>
                <a:r>
                  <a:rPr lang="en-US" dirty="0" err="1">
                    <a:solidFill>
                      <a:prstClr val="black"/>
                    </a:solidFill>
                    <a:latin typeface="Calibri" panose="020F0502020204030204"/>
                  </a:rPr>
                  <a:t>TeamsOnly</a:t>
                </a:r>
                <a:endParaRPr lang="en-US" dirty="0">
                  <a:solidFill>
                    <a:prstClr val="black"/>
                  </a:solidFill>
                  <a:latin typeface="Calibri" panose="020F0502020204030204"/>
                </a:endParaRPr>
              </a:p>
            </p:txBody>
          </p:sp>
          <p:sp>
            <p:nvSpPr>
              <p:cNvPr id="54" name="Rectangle 53">
                <a:extLst>
                  <a:ext uri="{FF2B5EF4-FFF2-40B4-BE49-F238E27FC236}">
                    <a16:creationId xmlns:a16="http://schemas.microsoft.com/office/drawing/2014/main" id="{53C80A6C-0A23-4B27-80B8-FB34108AB323}"/>
                  </a:ext>
                </a:extLst>
              </p:cNvPr>
              <p:cNvSpPr/>
              <p:nvPr/>
            </p:nvSpPr>
            <p:spPr>
              <a:xfrm>
                <a:off x="8776300" y="3155439"/>
                <a:ext cx="675056" cy="1270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55" name="TextBox 54">
                <a:extLst>
                  <a:ext uri="{FF2B5EF4-FFF2-40B4-BE49-F238E27FC236}">
                    <a16:creationId xmlns:a16="http://schemas.microsoft.com/office/drawing/2014/main" id="{B91184AA-9676-4973-997C-5E27E264CDD1}"/>
                  </a:ext>
                </a:extLst>
              </p:cNvPr>
              <p:cNvSpPr txBox="1"/>
              <p:nvPr/>
            </p:nvSpPr>
            <p:spPr>
              <a:xfrm>
                <a:off x="8331925" y="1424813"/>
                <a:ext cx="1573238" cy="590162"/>
              </a:xfrm>
              <a:prstGeom prst="rect">
                <a:avLst/>
              </a:prstGeom>
              <a:noFill/>
            </p:spPr>
            <p:txBody>
              <a:bodyPr wrap="square" rtlCol="0">
                <a:spAutoFit/>
              </a:bodyPr>
              <a:lstStyle/>
              <a:p>
                <a:pPr algn="ctr" defTabSz="914049">
                  <a:defRPr/>
                </a:pPr>
                <a:r>
                  <a:rPr lang="en-US" dirty="0">
                    <a:solidFill>
                      <a:prstClr val="black"/>
                    </a:solidFill>
                    <a:latin typeface="Calibri" panose="020F0502020204030204"/>
                  </a:rPr>
                  <a:t>Gateway</a:t>
                </a:r>
              </a:p>
              <a:p>
                <a:pPr algn="ctr" defTabSz="896043">
                  <a:defRPr/>
                </a:pPr>
                <a:r>
                  <a:rPr lang="en-US" sz="1371" dirty="0">
                    <a:solidFill>
                      <a:prstClr val="black"/>
                    </a:solidFill>
                  </a:rPr>
                  <a:t>(online only)</a:t>
                </a:r>
                <a:endParaRPr lang="en-US" dirty="0">
                  <a:solidFill>
                    <a:prstClr val="black"/>
                  </a:solidFill>
                  <a:latin typeface="Calibri" panose="020F0502020204030204"/>
                </a:endParaRPr>
              </a:p>
            </p:txBody>
          </p:sp>
          <p:sp>
            <p:nvSpPr>
              <p:cNvPr id="58" name="Oval 57">
                <a:extLst>
                  <a:ext uri="{FF2B5EF4-FFF2-40B4-BE49-F238E27FC236}">
                    <a16:creationId xmlns:a16="http://schemas.microsoft.com/office/drawing/2014/main" id="{19A0E0E2-66FD-49BE-BAF6-994A336F5EDB}"/>
                  </a:ext>
                </a:extLst>
              </p:cNvPr>
              <p:cNvSpPr/>
              <p:nvPr/>
            </p:nvSpPr>
            <p:spPr>
              <a:xfrm>
                <a:off x="8846158" y="3548914"/>
                <a:ext cx="495229" cy="4698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000">
                  <a:solidFill>
                    <a:prstClr val="white"/>
                  </a:solidFill>
                  <a:latin typeface="Calibri" panose="020F0502020204030204"/>
                </a:endParaRPr>
              </a:p>
            </p:txBody>
          </p:sp>
          <p:sp>
            <p:nvSpPr>
              <p:cNvPr id="59" name="TextBox 58">
                <a:extLst>
                  <a:ext uri="{FF2B5EF4-FFF2-40B4-BE49-F238E27FC236}">
                    <a16:creationId xmlns:a16="http://schemas.microsoft.com/office/drawing/2014/main" id="{C6652A97-62AF-46A1-8CC1-A23A2DA2EFD1}"/>
                  </a:ext>
                </a:extLst>
              </p:cNvPr>
              <p:cNvSpPr txBox="1"/>
              <p:nvPr/>
            </p:nvSpPr>
            <p:spPr>
              <a:xfrm>
                <a:off x="8771470" y="3162875"/>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GW</a:t>
                </a:r>
              </a:p>
            </p:txBody>
          </p:sp>
          <p:pic>
            <p:nvPicPr>
              <p:cNvPr id="72" name="Picture 71">
                <a:extLst>
                  <a:ext uri="{FF2B5EF4-FFF2-40B4-BE49-F238E27FC236}">
                    <a16:creationId xmlns:a16="http://schemas.microsoft.com/office/drawing/2014/main" id="{D8B800F4-FA57-4074-BCEF-BB7D573CE99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862551" y="2604174"/>
                <a:ext cx="482808" cy="688574"/>
              </a:xfrm>
              <a:prstGeom prst="rect">
                <a:avLst/>
              </a:prstGeom>
            </p:spPr>
          </p:pic>
          <p:pic>
            <p:nvPicPr>
              <p:cNvPr id="74" name="Picture 73">
                <a:extLst>
                  <a:ext uri="{FF2B5EF4-FFF2-40B4-BE49-F238E27FC236}">
                    <a16:creationId xmlns:a16="http://schemas.microsoft.com/office/drawing/2014/main" id="{CE288353-1484-4337-A268-131B204D6EB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054857" y="2604174"/>
                <a:ext cx="482808" cy="688574"/>
              </a:xfrm>
              <a:prstGeom prst="rect">
                <a:avLst/>
              </a:prstGeom>
            </p:spPr>
          </p:pic>
        </p:grpSp>
        <p:sp>
          <p:nvSpPr>
            <p:cNvPr id="50" name="TextBox 49">
              <a:extLst>
                <a:ext uri="{FF2B5EF4-FFF2-40B4-BE49-F238E27FC236}">
                  <a16:creationId xmlns:a16="http://schemas.microsoft.com/office/drawing/2014/main" id="{FE9C70E2-DACD-42A8-91E1-4D0A40E47B09}"/>
                </a:ext>
              </a:extLst>
            </p:cNvPr>
            <p:cNvSpPr txBox="1"/>
            <p:nvPr/>
          </p:nvSpPr>
          <p:spPr>
            <a:xfrm>
              <a:off x="6761018" y="1417619"/>
              <a:ext cx="1776647" cy="590162"/>
            </a:xfrm>
            <a:prstGeom prst="rect">
              <a:avLst/>
            </a:prstGeom>
            <a:noFill/>
          </p:spPr>
          <p:txBody>
            <a:bodyPr wrap="square" rtlCol="0">
              <a:spAutoFit/>
            </a:bodyPr>
            <a:lstStyle/>
            <a:p>
              <a:pPr algn="ctr" defTabSz="914049">
                <a:defRPr/>
              </a:pPr>
              <a:r>
                <a:rPr lang="en-US" dirty="0">
                  <a:solidFill>
                    <a:prstClr val="black"/>
                  </a:solidFill>
                  <a:latin typeface="Calibri" panose="020F0502020204030204"/>
                </a:rPr>
                <a:t>Hybrid topology</a:t>
              </a:r>
            </a:p>
            <a:p>
              <a:pPr algn="ctr" defTabSz="896043">
                <a:defRPr/>
              </a:pPr>
              <a:r>
                <a:rPr lang="en-US" sz="1371" dirty="0">
                  <a:solidFill>
                    <a:prstClr val="black"/>
                  </a:solidFill>
                </a:rPr>
                <a:t>(required)</a:t>
              </a:r>
              <a:endParaRPr lang="en-US" dirty="0">
                <a:solidFill>
                  <a:prstClr val="black"/>
                </a:solidFill>
                <a:latin typeface="Calibri" panose="020F0502020204030204"/>
              </a:endParaRPr>
            </a:p>
          </p:txBody>
        </p:sp>
      </p:grpSp>
      <p:sp>
        <p:nvSpPr>
          <p:cNvPr id="2" name="Title 1">
            <a:extLst>
              <a:ext uri="{FF2B5EF4-FFF2-40B4-BE49-F238E27FC236}">
                <a16:creationId xmlns:a16="http://schemas.microsoft.com/office/drawing/2014/main" id="{CFD7CB8B-CCEF-490E-9578-942E210C9266}"/>
              </a:ext>
            </a:extLst>
          </p:cNvPr>
          <p:cNvSpPr>
            <a:spLocks noGrp="1"/>
          </p:cNvSpPr>
          <p:nvPr>
            <p:ph type="title"/>
          </p:nvPr>
        </p:nvSpPr>
        <p:spPr>
          <a:xfrm>
            <a:off x="351456" y="71164"/>
            <a:ext cx="10514108" cy="553982"/>
          </a:xfrm>
        </p:spPr>
        <p:txBody>
          <a:bodyPr/>
          <a:lstStyle/>
          <a:p>
            <a:r>
              <a:rPr lang="en-US" dirty="0"/>
              <a:t>In-tenant interop flows (conceptual) – 1</a:t>
            </a:r>
          </a:p>
        </p:txBody>
      </p:sp>
      <p:grpSp>
        <p:nvGrpSpPr>
          <p:cNvPr id="89" name="Group 88">
            <a:extLst>
              <a:ext uri="{FF2B5EF4-FFF2-40B4-BE49-F238E27FC236}">
                <a16:creationId xmlns:a16="http://schemas.microsoft.com/office/drawing/2014/main" id="{5A2CC43A-0D40-493C-A55B-F05784522070}"/>
              </a:ext>
            </a:extLst>
          </p:cNvPr>
          <p:cNvGrpSpPr/>
          <p:nvPr/>
        </p:nvGrpSpPr>
        <p:grpSpPr>
          <a:xfrm>
            <a:off x="187535" y="1425854"/>
            <a:ext cx="4386785" cy="3014754"/>
            <a:chOff x="186696" y="1425570"/>
            <a:chExt cx="4387407" cy="3015182"/>
          </a:xfrm>
        </p:grpSpPr>
        <p:sp>
          <p:nvSpPr>
            <p:cNvPr id="5" name="Rectangle 4">
              <a:extLst>
                <a:ext uri="{FF2B5EF4-FFF2-40B4-BE49-F238E27FC236}">
                  <a16:creationId xmlns:a16="http://schemas.microsoft.com/office/drawing/2014/main" id="{EB88A99F-749C-4E01-877A-739423DD6F03}"/>
                </a:ext>
              </a:extLst>
            </p:cNvPr>
            <p:cNvSpPr/>
            <p:nvPr/>
          </p:nvSpPr>
          <p:spPr>
            <a:xfrm>
              <a:off x="632313" y="2394021"/>
              <a:ext cx="675056" cy="2046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7" name="TextBox 6">
              <a:extLst>
                <a:ext uri="{FF2B5EF4-FFF2-40B4-BE49-F238E27FC236}">
                  <a16:creationId xmlns:a16="http://schemas.microsoft.com/office/drawing/2014/main" id="{A6751F30-C7DB-4179-AD9E-E2DE330F8C4F}"/>
                </a:ext>
              </a:extLst>
            </p:cNvPr>
            <p:cNvSpPr txBox="1"/>
            <p:nvPr/>
          </p:nvSpPr>
          <p:spPr>
            <a:xfrm>
              <a:off x="186696" y="1425570"/>
              <a:ext cx="1573238" cy="590162"/>
            </a:xfrm>
            <a:prstGeom prst="rect">
              <a:avLst/>
            </a:prstGeom>
            <a:noFill/>
          </p:spPr>
          <p:txBody>
            <a:bodyPr wrap="square" rtlCol="0">
              <a:spAutoFit/>
            </a:bodyPr>
            <a:lstStyle/>
            <a:p>
              <a:pPr algn="ctr" defTabSz="914049">
                <a:defRPr/>
              </a:pPr>
              <a:r>
                <a:rPr lang="en-US" dirty="0" err="1">
                  <a:solidFill>
                    <a:prstClr val="black"/>
                  </a:solidFill>
                  <a:latin typeface="Calibri" panose="020F0502020204030204"/>
                </a:rPr>
                <a:t>SfB</a:t>
              </a:r>
              <a:r>
                <a:rPr lang="en-US" dirty="0">
                  <a:solidFill>
                    <a:prstClr val="black"/>
                  </a:solidFill>
                  <a:latin typeface="Calibri" panose="020F0502020204030204"/>
                </a:rPr>
                <a:t>*</a:t>
              </a:r>
            </a:p>
            <a:p>
              <a:pPr algn="ctr" defTabSz="896043">
                <a:defRPr/>
              </a:pPr>
              <a:r>
                <a:rPr lang="en-US" sz="1371" dirty="0">
                  <a:solidFill>
                    <a:prstClr val="black"/>
                  </a:solidFill>
                </a:rPr>
                <a:t>(online)</a:t>
              </a:r>
            </a:p>
          </p:txBody>
        </p:sp>
        <p:sp>
          <p:nvSpPr>
            <p:cNvPr id="8" name="TextBox 7">
              <a:extLst>
                <a:ext uri="{FF2B5EF4-FFF2-40B4-BE49-F238E27FC236}">
                  <a16:creationId xmlns:a16="http://schemas.microsoft.com/office/drawing/2014/main" id="{BF150AF4-E8E4-4C65-A0AF-8EB6A572ED59}"/>
                </a:ext>
              </a:extLst>
            </p:cNvPr>
            <p:cNvSpPr txBox="1"/>
            <p:nvPr/>
          </p:nvSpPr>
          <p:spPr>
            <a:xfrm>
              <a:off x="627483" y="2394021"/>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A</a:t>
              </a:r>
            </a:p>
          </p:txBody>
        </p:sp>
        <p:sp>
          <p:nvSpPr>
            <p:cNvPr id="9" name="Oval 8">
              <a:extLst>
                <a:ext uri="{FF2B5EF4-FFF2-40B4-BE49-F238E27FC236}">
                  <a16:creationId xmlns:a16="http://schemas.microsoft.com/office/drawing/2014/main" id="{D588C60C-428D-493F-878B-A5B4E8B7719D}"/>
                </a:ext>
              </a:extLst>
            </p:cNvPr>
            <p:cNvSpPr/>
            <p:nvPr/>
          </p:nvSpPr>
          <p:spPr>
            <a:xfrm>
              <a:off x="738873" y="2711086"/>
              <a:ext cx="495230" cy="469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SfB</a:t>
              </a:r>
            </a:p>
          </p:txBody>
        </p:sp>
        <p:sp>
          <p:nvSpPr>
            <p:cNvPr id="10" name="Oval 9">
              <a:extLst>
                <a:ext uri="{FF2B5EF4-FFF2-40B4-BE49-F238E27FC236}">
                  <a16:creationId xmlns:a16="http://schemas.microsoft.com/office/drawing/2014/main" id="{D4D55D8C-D1CF-4E8E-B879-71C862E0F8E0}"/>
                </a:ext>
              </a:extLst>
            </p:cNvPr>
            <p:cNvSpPr/>
            <p:nvPr/>
          </p:nvSpPr>
          <p:spPr>
            <a:xfrm>
              <a:off x="738873" y="3550624"/>
              <a:ext cx="495230" cy="469830"/>
            </a:xfrm>
            <a:prstGeom prst="ellipse">
              <a:avLst/>
            </a:prstGeom>
            <a:solidFill>
              <a:schemeClr val="bg1">
                <a:lumMod val="65000"/>
              </a:schemeClr>
            </a:solidFill>
            <a:ln>
              <a:solidFill>
                <a:srgbClr val="555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T</a:t>
              </a:r>
            </a:p>
          </p:txBody>
        </p:sp>
        <p:sp>
          <p:nvSpPr>
            <p:cNvPr id="16" name="Rectangle 15">
              <a:extLst>
                <a:ext uri="{FF2B5EF4-FFF2-40B4-BE49-F238E27FC236}">
                  <a16:creationId xmlns:a16="http://schemas.microsoft.com/office/drawing/2014/main" id="{6A0859C4-D6BA-4370-8460-6BAE76C4166B}"/>
                </a:ext>
              </a:extLst>
            </p:cNvPr>
            <p:cNvSpPr/>
            <p:nvPr/>
          </p:nvSpPr>
          <p:spPr>
            <a:xfrm>
              <a:off x="3444199" y="2394021"/>
              <a:ext cx="675055" cy="2032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17" name="TextBox 16">
              <a:extLst>
                <a:ext uri="{FF2B5EF4-FFF2-40B4-BE49-F238E27FC236}">
                  <a16:creationId xmlns:a16="http://schemas.microsoft.com/office/drawing/2014/main" id="{AC6F3898-AEDB-423B-A8C8-93A8D715D331}"/>
                </a:ext>
              </a:extLst>
            </p:cNvPr>
            <p:cNvSpPr txBox="1"/>
            <p:nvPr/>
          </p:nvSpPr>
          <p:spPr>
            <a:xfrm>
              <a:off x="3443996" y="2394021"/>
              <a:ext cx="656019"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B</a:t>
              </a:r>
            </a:p>
          </p:txBody>
        </p:sp>
        <p:sp>
          <p:nvSpPr>
            <p:cNvPr id="18" name="Oval 17">
              <a:extLst>
                <a:ext uri="{FF2B5EF4-FFF2-40B4-BE49-F238E27FC236}">
                  <a16:creationId xmlns:a16="http://schemas.microsoft.com/office/drawing/2014/main" id="{E6EDBF56-9386-4B8B-A0BF-54D9A05FA1EE}"/>
                </a:ext>
              </a:extLst>
            </p:cNvPr>
            <p:cNvSpPr/>
            <p:nvPr/>
          </p:nvSpPr>
          <p:spPr>
            <a:xfrm>
              <a:off x="3538774" y="2711086"/>
              <a:ext cx="495229" cy="469830"/>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000">
                <a:solidFill>
                  <a:prstClr val="white"/>
                </a:solidFill>
                <a:latin typeface="Calibri" panose="020F0502020204030204"/>
              </a:endParaRPr>
            </a:p>
          </p:txBody>
        </p:sp>
        <p:sp>
          <p:nvSpPr>
            <p:cNvPr id="19" name="Oval 18">
              <a:extLst>
                <a:ext uri="{FF2B5EF4-FFF2-40B4-BE49-F238E27FC236}">
                  <a16:creationId xmlns:a16="http://schemas.microsoft.com/office/drawing/2014/main" id="{6EFB219D-9643-49BD-AD39-944E69188583}"/>
                </a:ext>
              </a:extLst>
            </p:cNvPr>
            <p:cNvSpPr/>
            <p:nvPr/>
          </p:nvSpPr>
          <p:spPr>
            <a:xfrm>
              <a:off x="3538774" y="3548995"/>
              <a:ext cx="495229" cy="469830"/>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T</a:t>
              </a:r>
            </a:p>
          </p:txBody>
        </p:sp>
        <p:sp>
          <p:nvSpPr>
            <p:cNvPr id="24" name="TextBox 23">
              <a:extLst>
                <a:ext uri="{FF2B5EF4-FFF2-40B4-BE49-F238E27FC236}">
                  <a16:creationId xmlns:a16="http://schemas.microsoft.com/office/drawing/2014/main" id="{1531BE13-3F68-4365-837A-BB561CD019BF}"/>
                </a:ext>
              </a:extLst>
            </p:cNvPr>
            <p:cNvSpPr txBox="1"/>
            <p:nvPr/>
          </p:nvSpPr>
          <p:spPr>
            <a:xfrm>
              <a:off x="3000865" y="1426523"/>
              <a:ext cx="1573238" cy="374846"/>
            </a:xfrm>
            <a:prstGeom prst="rect">
              <a:avLst/>
            </a:prstGeom>
            <a:noFill/>
          </p:spPr>
          <p:txBody>
            <a:bodyPr wrap="square" rtlCol="0">
              <a:spAutoFit/>
            </a:bodyPr>
            <a:lstStyle/>
            <a:p>
              <a:pPr algn="ctr" defTabSz="914049">
                <a:defRPr/>
              </a:pPr>
              <a:r>
                <a:rPr lang="en-US" dirty="0" err="1">
                  <a:solidFill>
                    <a:prstClr val="black"/>
                  </a:solidFill>
                  <a:latin typeface="Calibri" panose="020F0502020204030204"/>
                </a:rPr>
                <a:t>TeamsOnly</a:t>
              </a:r>
              <a:endParaRPr lang="en-US" dirty="0">
                <a:solidFill>
                  <a:prstClr val="black"/>
                </a:solidFill>
                <a:latin typeface="Calibri" panose="020F0502020204030204"/>
              </a:endParaRPr>
            </a:p>
          </p:txBody>
        </p:sp>
        <p:sp>
          <p:nvSpPr>
            <p:cNvPr id="37" name="Rectangle 36">
              <a:extLst>
                <a:ext uri="{FF2B5EF4-FFF2-40B4-BE49-F238E27FC236}">
                  <a16:creationId xmlns:a16="http://schemas.microsoft.com/office/drawing/2014/main" id="{3B45788D-FEBA-4260-A528-8F0152020AB1}"/>
                </a:ext>
              </a:extLst>
            </p:cNvPr>
            <p:cNvSpPr/>
            <p:nvPr/>
          </p:nvSpPr>
          <p:spPr>
            <a:xfrm>
              <a:off x="2028630" y="3157150"/>
              <a:ext cx="675056" cy="127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26" name="TextBox 25">
              <a:extLst>
                <a:ext uri="{FF2B5EF4-FFF2-40B4-BE49-F238E27FC236}">
                  <a16:creationId xmlns:a16="http://schemas.microsoft.com/office/drawing/2014/main" id="{65B6A9DC-2402-4E0C-8128-8B5AC637967F}"/>
                </a:ext>
              </a:extLst>
            </p:cNvPr>
            <p:cNvSpPr txBox="1"/>
            <p:nvPr/>
          </p:nvSpPr>
          <p:spPr>
            <a:xfrm>
              <a:off x="1593780" y="1426523"/>
              <a:ext cx="1573238" cy="590162"/>
            </a:xfrm>
            <a:prstGeom prst="rect">
              <a:avLst/>
            </a:prstGeom>
            <a:noFill/>
          </p:spPr>
          <p:txBody>
            <a:bodyPr wrap="square" rtlCol="0">
              <a:spAutoFit/>
            </a:bodyPr>
            <a:lstStyle/>
            <a:p>
              <a:pPr algn="ctr" defTabSz="914049">
                <a:defRPr/>
              </a:pPr>
              <a:r>
                <a:rPr lang="en-US" dirty="0">
                  <a:solidFill>
                    <a:prstClr val="black"/>
                  </a:solidFill>
                  <a:latin typeface="Calibri" panose="020F0502020204030204"/>
                </a:rPr>
                <a:t>Gateway</a:t>
              </a:r>
            </a:p>
            <a:p>
              <a:pPr algn="ctr" defTabSz="896043">
                <a:defRPr/>
              </a:pPr>
              <a:r>
                <a:rPr lang="en-US" sz="1371" dirty="0">
                  <a:solidFill>
                    <a:prstClr val="black"/>
                  </a:solidFill>
                </a:rPr>
                <a:t>(online only)</a:t>
              </a:r>
              <a:endParaRPr lang="en-US" dirty="0">
                <a:solidFill>
                  <a:prstClr val="black"/>
                </a:solidFill>
                <a:latin typeface="Calibri" panose="020F0502020204030204"/>
              </a:endParaRPr>
            </a:p>
          </p:txBody>
        </p:sp>
        <p:sp>
          <p:nvSpPr>
            <p:cNvPr id="36" name="Oval 35">
              <a:extLst>
                <a:ext uri="{FF2B5EF4-FFF2-40B4-BE49-F238E27FC236}">
                  <a16:creationId xmlns:a16="http://schemas.microsoft.com/office/drawing/2014/main" id="{A4C9F931-38DF-45BD-BCC6-F6AFA2B2A4AB}"/>
                </a:ext>
              </a:extLst>
            </p:cNvPr>
            <p:cNvSpPr/>
            <p:nvPr/>
          </p:nvSpPr>
          <p:spPr>
            <a:xfrm>
              <a:off x="2108013" y="3550624"/>
              <a:ext cx="495229" cy="4698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000">
                <a:solidFill>
                  <a:prstClr val="white"/>
                </a:solidFill>
                <a:latin typeface="Calibri" panose="020F0502020204030204"/>
              </a:endParaRPr>
            </a:p>
          </p:txBody>
        </p:sp>
        <p:sp>
          <p:nvSpPr>
            <p:cNvPr id="38" name="TextBox 37">
              <a:extLst>
                <a:ext uri="{FF2B5EF4-FFF2-40B4-BE49-F238E27FC236}">
                  <a16:creationId xmlns:a16="http://schemas.microsoft.com/office/drawing/2014/main" id="{0A8D05A9-7CE8-4520-915A-760D20C2A147}"/>
                </a:ext>
              </a:extLst>
            </p:cNvPr>
            <p:cNvSpPr txBox="1"/>
            <p:nvPr/>
          </p:nvSpPr>
          <p:spPr>
            <a:xfrm>
              <a:off x="2033325" y="3174110"/>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GW</a:t>
              </a:r>
            </a:p>
          </p:txBody>
        </p:sp>
      </p:grpSp>
      <p:grpSp>
        <p:nvGrpSpPr>
          <p:cNvPr id="90" name="Group 89">
            <a:extLst>
              <a:ext uri="{FF2B5EF4-FFF2-40B4-BE49-F238E27FC236}">
                <a16:creationId xmlns:a16="http://schemas.microsoft.com/office/drawing/2014/main" id="{A68DB8FA-0AAD-4859-A4FF-AEA0C191E1D8}"/>
              </a:ext>
            </a:extLst>
          </p:cNvPr>
          <p:cNvGrpSpPr/>
          <p:nvPr/>
        </p:nvGrpSpPr>
        <p:grpSpPr>
          <a:xfrm>
            <a:off x="1234792" y="2946071"/>
            <a:ext cx="2376859" cy="839418"/>
            <a:chOff x="1234103" y="2946002"/>
            <a:chExt cx="2377196" cy="839537"/>
          </a:xfrm>
        </p:grpSpPr>
        <p:cxnSp>
          <p:nvCxnSpPr>
            <p:cNvPr id="30" name="Straight Arrow Connector 29">
              <a:extLst>
                <a:ext uri="{FF2B5EF4-FFF2-40B4-BE49-F238E27FC236}">
                  <a16:creationId xmlns:a16="http://schemas.microsoft.com/office/drawing/2014/main" id="{4ABE9760-ADE5-4B6F-B1A3-65E4FA1EE963}"/>
                </a:ext>
              </a:extLst>
            </p:cNvPr>
            <p:cNvCxnSpPr>
              <a:cxnSpLocks/>
              <a:stCxn id="18" idx="3"/>
              <a:endCxn id="36" idx="7"/>
            </p:cNvCxnSpPr>
            <p:nvPr/>
          </p:nvCxnSpPr>
          <p:spPr>
            <a:xfrm flipH="1">
              <a:off x="2530717" y="3112111"/>
              <a:ext cx="1080582" cy="507318"/>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7F010FF-7437-4FA6-9FF5-CC39C2374913}"/>
                </a:ext>
              </a:extLst>
            </p:cNvPr>
            <p:cNvCxnSpPr>
              <a:cxnSpLocks/>
              <a:stCxn id="36" idx="6"/>
            </p:cNvCxnSpPr>
            <p:nvPr/>
          </p:nvCxnSpPr>
          <p:spPr>
            <a:xfrm flipV="1">
              <a:off x="2603242" y="3784685"/>
              <a:ext cx="935532" cy="854"/>
            </a:xfrm>
            <a:prstGeom prst="straightConnector1">
              <a:avLst/>
            </a:prstGeom>
            <a:ln w="12700">
              <a:solidFill>
                <a:srgbClr val="3D3F8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91EAB7-BCAD-446A-A933-681016BCD498}"/>
                </a:ext>
              </a:extLst>
            </p:cNvPr>
            <p:cNvCxnSpPr>
              <a:cxnSpLocks/>
              <a:stCxn id="9" idx="6"/>
              <a:endCxn id="18" idx="2"/>
            </p:cNvCxnSpPr>
            <p:nvPr/>
          </p:nvCxnSpPr>
          <p:spPr>
            <a:xfrm>
              <a:off x="1234103" y="2946001"/>
              <a:ext cx="2304671" cy="0"/>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F249589D-B074-4FAE-962E-2B92846DDDAE}"/>
              </a:ext>
            </a:extLst>
          </p:cNvPr>
          <p:cNvGrpSpPr/>
          <p:nvPr/>
        </p:nvGrpSpPr>
        <p:grpSpPr>
          <a:xfrm>
            <a:off x="6523531" y="2938016"/>
            <a:ext cx="3825310" cy="845763"/>
            <a:chOff x="6523592" y="2937946"/>
            <a:chExt cx="3825852" cy="845883"/>
          </a:xfrm>
        </p:grpSpPr>
        <p:cxnSp>
          <p:nvCxnSpPr>
            <p:cNvPr id="57" name="Straight Arrow Connector 56">
              <a:extLst>
                <a:ext uri="{FF2B5EF4-FFF2-40B4-BE49-F238E27FC236}">
                  <a16:creationId xmlns:a16="http://schemas.microsoft.com/office/drawing/2014/main" id="{F4D501E3-F3FE-4684-A7C7-82727CF7170F}"/>
                </a:ext>
              </a:extLst>
            </p:cNvPr>
            <p:cNvCxnSpPr>
              <a:cxnSpLocks/>
              <a:stCxn id="64" idx="3"/>
              <a:endCxn id="58" idx="7"/>
            </p:cNvCxnSpPr>
            <p:nvPr/>
          </p:nvCxnSpPr>
          <p:spPr>
            <a:xfrm flipH="1">
              <a:off x="9268862" y="3104056"/>
              <a:ext cx="1080582" cy="513663"/>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C3979D3-D06A-485F-8B10-6E72F4E4140B}"/>
                </a:ext>
              </a:extLst>
            </p:cNvPr>
            <p:cNvCxnSpPr>
              <a:cxnSpLocks/>
              <a:stCxn id="58" idx="6"/>
              <a:endCxn id="65" idx="2"/>
            </p:cNvCxnSpPr>
            <p:nvPr/>
          </p:nvCxnSpPr>
          <p:spPr>
            <a:xfrm flipV="1">
              <a:off x="9341387" y="3782200"/>
              <a:ext cx="935532" cy="1629"/>
            </a:xfrm>
            <a:prstGeom prst="straightConnector1">
              <a:avLst/>
            </a:prstGeom>
            <a:ln w="12700">
              <a:solidFill>
                <a:srgbClr val="3D3F8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7415C9F-7EBA-40B0-9958-EC4F320E6674}"/>
                </a:ext>
              </a:extLst>
            </p:cNvPr>
            <p:cNvCxnSpPr>
              <a:cxnSpLocks/>
              <a:stCxn id="69" idx="6"/>
              <a:endCxn id="64" idx="2"/>
            </p:cNvCxnSpPr>
            <p:nvPr/>
          </p:nvCxnSpPr>
          <p:spPr>
            <a:xfrm flipV="1">
              <a:off x="6523592" y="2937946"/>
              <a:ext cx="3753327" cy="6345"/>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6" name="Multiplication Sign 45">
            <a:extLst>
              <a:ext uri="{FF2B5EF4-FFF2-40B4-BE49-F238E27FC236}">
                <a16:creationId xmlns:a16="http://schemas.microsoft.com/office/drawing/2014/main" id="{132174BD-6B26-4DC1-8386-0CD9086BAF9D}"/>
              </a:ext>
            </a:extLst>
          </p:cNvPr>
          <p:cNvSpPr/>
          <p:nvPr/>
        </p:nvSpPr>
        <p:spPr bwMode="auto">
          <a:xfrm>
            <a:off x="3543831" y="2711188"/>
            <a:ext cx="487798" cy="469763"/>
          </a:xfrm>
          <a:prstGeom prst="mathMultiply">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0"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900" b="1" err="1">
                <a:gradFill>
                  <a:gsLst>
                    <a:gs pos="0">
                      <a:srgbClr val="FFFFFF"/>
                    </a:gs>
                    <a:gs pos="100000">
                      <a:srgbClr val="FFFFFF"/>
                    </a:gs>
                  </a:gsLst>
                  <a:lin ang="5400000" scaled="0"/>
                </a:gradFill>
                <a:ea typeface="Segoe UI" pitchFamily="34" charset="0"/>
                <a:cs typeface="Segoe UI" pitchFamily="34" charset="0"/>
              </a:rPr>
              <a:t>SfBO</a:t>
            </a:r>
            <a:endParaRPr lang="en-US" sz="900" b="1">
              <a:gradFill>
                <a:gsLst>
                  <a:gs pos="0">
                    <a:srgbClr val="FFFFFF"/>
                  </a:gs>
                  <a:gs pos="100000">
                    <a:srgbClr val="FFFFFF"/>
                  </a:gs>
                </a:gsLst>
                <a:lin ang="5400000" scaled="0"/>
              </a:gradFill>
              <a:ea typeface="Segoe UI" pitchFamily="34" charset="0"/>
              <a:cs typeface="Segoe UI" pitchFamily="34" charset="0"/>
            </a:endParaRPr>
          </a:p>
        </p:txBody>
      </p:sp>
      <p:sp>
        <p:nvSpPr>
          <p:cNvPr id="47" name="Multiplication Sign 46">
            <a:extLst>
              <a:ext uri="{FF2B5EF4-FFF2-40B4-BE49-F238E27FC236}">
                <a16:creationId xmlns:a16="http://schemas.microsoft.com/office/drawing/2014/main" id="{A22A7696-A25A-4096-B7BA-2B4F1029FFAD}"/>
              </a:ext>
            </a:extLst>
          </p:cNvPr>
          <p:cNvSpPr/>
          <p:nvPr/>
        </p:nvSpPr>
        <p:spPr bwMode="auto">
          <a:xfrm>
            <a:off x="10292743" y="2716104"/>
            <a:ext cx="487798" cy="469763"/>
          </a:xfrm>
          <a:prstGeom prst="mathMultiply">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0"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900" b="1" err="1">
                <a:gradFill>
                  <a:gsLst>
                    <a:gs pos="0">
                      <a:srgbClr val="FFFFFF"/>
                    </a:gs>
                    <a:gs pos="100000">
                      <a:srgbClr val="FFFFFF"/>
                    </a:gs>
                  </a:gsLst>
                  <a:lin ang="5400000" scaled="0"/>
                </a:gradFill>
                <a:ea typeface="Segoe UI" pitchFamily="34" charset="0"/>
                <a:cs typeface="Segoe UI" pitchFamily="34" charset="0"/>
              </a:rPr>
              <a:t>SfBO</a:t>
            </a:r>
            <a:endParaRPr lang="en-US" sz="900" b="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a:extLst>
              <a:ext uri="{FF2B5EF4-FFF2-40B4-BE49-F238E27FC236}">
                <a16:creationId xmlns:a16="http://schemas.microsoft.com/office/drawing/2014/main" id="{D930D6EF-49AB-4065-8988-F0F440706062}"/>
              </a:ext>
            </a:extLst>
          </p:cNvPr>
          <p:cNvSpPr/>
          <p:nvPr/>
        </p:nvSpPr>
        <p:spPr>
          <a:xfrm>
            <a:off x="2973776" y="5670476"/>
            <a:ext cx="6095136" cy="1075403"/>
          </a:xfrm>
          <a:prstGeom prst="rect">
            <a:avLst/>
          </a:prstGeom>
        </p:spPr>
        <p:txBody>
          <a:bodyPr>
            <a:spAutoFit/>
          </a:bodyPr>
          <a:lstStyle/>
          <a:p>
            <a:pPr marL="0" lvl="1" algn="ctr"/>
            <a:r>
              <a:rPr lang="en-US" sz="1600" dirty="0"/>
              <a:t>Interop relies on a “shadow” </a:t>
            </a:r>
            <a:r>
              <a:rPr lang="en-US" sz="1600" dirty="0" err="1"/>
              <a:t>SfBO</a:t>
            </a:r>
            <a:r>
              <a:rPr lang="en-US" sz="1600" dirty="0"/>
              <a:t> account for the </a:t>
            </a:r>
            <a:r>
              <a:rPr lang="en-US" sz="1600" dirty="0" err="1"/>
              <a:t>TeamsOnly</a:t>
            </a:r>
            <a:r>
              <a:rPr lang="en-US" sz="1600" dirty="0"/>
              <a:t> user</a:t>
            </a:r>
          </a:p>
          <a:p>
            <a:pPr marL="0" lvl="1" algn="ctr"/>
            <a:endParaRPr lang="en-US" sz="1600" dirty="0"/>
          </a:p>
          <a:p>
            <a:pPr marL="0" lvl="1" algn="ctr"/>
            <a:r>
              <a:rPr lang="en-US" sz="1600" dirty="0" err="1"/>
              <a:t>SfB</a:t>
            </a:r>
            <a:r>
              <a:rPr lang="en-US" sz="1600" dirty="0"/>
              <a:t>* refers to any of the following modes: </a:t>
            </a:r>
            <a:r>
              <a:rPr lang="en-US" sz="1600" dirty="0" err="1"/>
              <a:t>SfBOnly</a:t>
            </a:r>
            <a:r>
              <a:rPr lang="en-US" sz="1600" dirty="0"/>
              <a:t>, </a:t>
            </a:r>
            <a:r>
              <a:rPr lang="en-US" sz="1600" dirty="0" err="1"/>
              <a:t>SfBWithTeamsCollab</a:t>
            </a:r>
            <a:r>
              <a:rPr lang="en-US" sz="1600" dirty="0"/>
              <a:t>, and </a:t>
            </a:r>
            <a:r>
              <a:rPr lang="en-US" sz="1600" dirty="0" err="1"/>
              <a:t>SfBWithTeamsCollabAndMeetings</a:t>
            </a:r>
            <a:endParaRPr lang="en-US" sz="1600" dirty="0"/>
          </a:p>
        </p:txBody>
      </p:sp>
      <p:sp>
        <p:nvSpPr>
          <p:cNvPr id="49" name="Rectangle 48">
            <a:extLst>
              <a:ext uri="{FF2B5EF4-FFF2-40B4-BE49-F238E27FC236}">
                <a16:creationId xmlns:a16="http://schemas.microsoft.com/office/drawing/2014/main" id="{9F676EDB-2ADA-473A-9E09-817FCED68D7C}"/>
              </a:ext>
            </a:extLst>
          </p:cNvPr>
          <p:cNvSpPr/>
          <p:nvPr/>
        </p:nvSpPr>
        <p:spPr>
          <a:xfrm>
            <a:off x="422132" y="579594"/>
            <a:ext cx="5598727" cy="406208"/>
          </a:xfrm>
          <a:prstGeom prst="rect">
            <a:avLst/>
          </a:prstGeom>
        </p:spPr>
        <p:txBody>
          <a:bodyPr wrap="square">
            <a:spAutoFit/>
          </a:bodyPr>
          <a:lstStyle/>
          <a:p>
            <a:pPr defTabSz="932563">
              <a:spcBef>
                <a:spcPct val="20000"/>
              </a:spcBef>
              <a:buSzPct val="90000"/>
            </a:pPr>
            <a:r>
              <a:rPr lang="en-US" sz="2000" dirty="0" err="1">
                <a:solidFill>
                  <a:srgbClr val="5558AF"/>
                </a:solidFill>
                <a:latin typeface="Segoe UI" panose="020B0502040204020203" pitchFamily="34" charset="0"/>
                <a:cs typeface="Segoe UI" panose="020B0502040204020203" pitchFamily="34" charset="0"/>
              </a:rPr>
              <a:t>SfB</a:t>
            </a:r>
            <a:r>
              <a:rPr lang="en-US" sz="2000" dirty="0">
                <a:solidFill>
                  <a:srgbClr val="5558AF"/>
                </a:solidFill>
                <a:latin typeface="Segoe UI" panose="020B0502040204020203" pitchFamily="34" charset="0"/>
                <a:cs typeface="Segoe UI" panose="020B0502040204020203" pitchFamily="34" charset="0"/>
              </a:rPr>
              <a:t>* and </a:t>
            </a:r>
            <a:r>
              <a:rPr lang="en-US" sz="2000" dirty="0" err="1">
                <a:solidFill>
                  <a:srgbClr val="5558AF"/>
                </a:solidFill>
                <a:latin typeface="Segoe UI" panose="020B0502040204020203" pitchFamily="34" charset="0"/>
                <a:cs typeface="Segoe UI" panose="020B0502040204020203" pitchFamily="34" charset="0"/>
              </a:rPr>
              <a:t>TeamsOnly</a:t>
            </a:r>
            <a:r>
              <a:rPr lang="en-US" sz="2000" dirty="0">
                <a:solidFill>
                  <a:srgbClr val="5558AF"/>
                </a:solidFill>
                <a:latin typeface="Segoe UI" panose="020B0502040204020203" pitchFamily="34" charset="0"/>
                <a:cs typeface="Segoe UI" panose="020B0502040204020203" pitchFamily="34" charset="0"/>
              </a:rPr>
              <a:t> </a:t>
            </a:r>
          </a:p>
        </p:txBody>
      </p:sp>
      <p:sp>
        <p:nvSpPr>
          <p:cNvPr id="14" name="TextBox 13">
            <a:extLst>
              <a:ext uri="{FF2B5EF4-FFF2-40B4-BE49-F238E27FC236}">
                <a16:creationId xmlns:a16="http://schemas.microsoft.com/office/drawing/2014/main" id="{C34EF737-0F3F-4BDB-9431-4A85ACF67B05}"/>
              </a:ext>
            </a:extLst>
          </p:cNvPr>
          <p:cNvSpPr txBox="1"/>
          <p:nvPr/>
        </p:nvSpPr>
        <p:spPr>
          <a:xfrm>
            <a:off x="644906" y="4807640"/>
            <a:ext cx="3472040" cy="422417"/>
          </a:xfrm>
          <a:prstGeom prst="rect">
            <a:avLst/>
          </a:prstGeom>
          <a:noFill/>
        </p:spPr>
        <p:txBody>
          <a:bodyPr wrap="square" lIns="0" tIns="0" rIns="0" bIns="0" rtlCol="0">
            <a:spAutoFit/>
          </a:bodyPr>
          <a:lstStyle/>
          <a:p>
            <a:pPr algn="ctr"/>
            <a:r>
              <a:rPr lang="en-US" sz="1372" dirty="0">
                <a:gradFill>
                  <a:gsLst>
                    <a:gs pos="2917">
                      <a:schemeClr val="tx1"/>
                    </a:gs>
                    <a:gs pos="30000">
                      <a:schemeClr val="tx1"/>
                    </a:gs>
                  </a:gsLst>
                  <a:lin ang="5400000" scaled="0"/>
                </a:gradFill>
              </a:rPr>
              <a:t>Scenario #1: </a:t>
            </a:r>
          </a:p>
          <a:p>
            <a:pPr algn="ctr"/>
            <a:r>
              <a:rPr lang="en-US" sz="1372" dirty="0">
                <a:gradFill>
                  <a:gsLst>
                    <a:gs pos="2917">
                      <a:schemeClr val="tx1"/>
                    </a:gs>
                    <a:gs pos="30000">
                      <a:schemeClr val="tx1"/>
                    </a:gs>
                  </a:gsLst>
                  <a:lin ang="5400000" scaled="0"/>
                </a:gradFill>
              </a:rPr>
              <a:t>Skype Online user talking to Teams Only user </a:t>
            </a:r>
          </a:p>
        </p:txBody>
      </p:sp>
      <p:sp>
        <p:nvSpPr>
          <p:cNvPr id="56" name="TextBox 55">
            <a:extLst>
              <a:ext uri="{FF2B5EF4-FFF2-40B4-BE49-F238E27FC236}">
                <a16:creationId xmlns:a16="http://schemas.microsoft.com/office/drawing/2014/main" id="{25E83498-406B-4BE2-8401-3B87090133B9}"/>
              </a:ext>
            </a:extLst>
          </p:cNvPr>
          <p:cNvSpPr txBox="1"/>
          <p:nvPr/>
        </p:nvSpPr>
        <p:spPr>
          <a:xfrm>
            <a:off x="5927766" y="4811737"/>
            <a:ext cx="4909717" cy="422417"/>
          </a:xfrm>
          <a:prstGeom prst="rect">
            <a:avLst/>
          </a:prstGeom>
          <a:noFill/>
        </p:spPr>
        <p:txBody>
          <a:bodyPr wrap="square" lIns="0" tIns="0" rIns="0" bIns="0" rtlCol="0">
            <a:spAutoFit/>
          </a:bodyPr>
          <a:lstStyle/>
          <a:p>
            <a:pPr algn="ctr"/>
            <a:r>
              <a:rPr lang="en-US" sz="1372" dirty="0">
                <a:gradFill>
                  <a:gsLst>
                    <a:gs pos="2917">
                      <a:schemeClr val="tx1"/>
                    </a:gs>
                    <a:gs pos="30000">
                      <a:schemeClr val="tx1"/>
                    </a:gs>
                  </a:gsLst>
                  <a:lin ang="5400000" scaled="0"/>
                </a:gradFill>
              </a:rPr>
              <a:t>Scenario #2: </a:t>
            </a:r>
          </a:p>
          <a:p>
            <a:pPr algn="ctr"/>
            <a:r>
              <a:rPr lang="en-US" sz="1372" dirty="0">
                <a:gradFill>
                  <a:gsLst>
                    <a:gs pos="2917">
                      <a:schemeClr val="tx1"/>
                    </a:gs>
                    <a:gs pos="30000">
                      <a:schemeClr val="tx1"/>
                    </a:gs>
                  </a:gsLst>
                  <a:lin ang="5400000" scaled="0"/>
                </a:gradFill>
              </a:rPr>
              <a:t>Skype On-premises user talking to Teams Only user </a:t>
            </a:r>
          </a:p>
        </p:txBody>
      </p:sp>
      <p:sp>
        <p:nvSpPr>
          <p:cNvPr id="60" name="Rectangle: Rounded Corners 59">
            <a:extLst>
              <a:ext uri="{FF2B5EF4-FFF2-40B4-BE49-F238E27FC236}">
                <a16:creationId xmlns:a16="http://schemas.microsoft.com/office/drawing/2014/main" id="{DF96F517-F849-4C1E-BC5B-442E78E31797}"/>
              </a:ext>
            </a:extLst>
          </p:cNvPr>
          <p:cNvSpPr/>
          <p:nvPr/>
        </p:nvSpPr>
        <p:spPr bwMode="auto">
          <a:xfrm>
            <a:off x="5675460" y="1271072"/>
            <a:ext cx="5598727" cy="4160122"/>
          </a:xfrm>
          <a:prstGeom prst="roundRect">
            <a:avLst/>
          </a:prstGeom>
          <a:noFill/>
          <a:ln>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dirty="0">
              <a:gradFill>
                <a:gsLst>
                  <a:gs pos="40075">
                    <a:srgbClr val="FFFFFF"/>
                  </a:gs>
                  <a:gs pos="30000">
                    <a:srgbClr val="FFFFFF"/>
                  </a:gs>
                </a:gsLst>
                <a:lin ang="5400000" scaled="0"/>
              </a:gradFill>
            </a:endParaRPr>
          </a:p>
        </p:txBody>
      </p:sp>
    </p:spTree>
    <p:custDataLst>
      <p:tags r:id="rId1"/>
    </p:custDataLst>
    <p:extLst>
      <p:ext uri="{BB962C8B-B14F-4D97-AF65-F5344CB8AC3E}">
        <p14:creationId xmlns:p14="http://schemas.microsoft.com/office/powerpoint/2010/main" val="3909761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6" grpId="0"/>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25B968F-D1B1-41F4-923C-0E1B7B9053FE}"/>
              </a:ext>
            </a:extLst>
          </p:cNvPr>
          <p:cNvGraphicFramePr>
            <a:graphicFrameLocks noGrp="1"/>
          </p:cNvGraphicFramePr>
          <p:nvPr/>
        </p:nvGraphicFramePr>
        <p:xfrm>
          <a:off x="0" y="892498"/>
          <a:ext cx="12192000" cy="5965501"/>
        </p:xfrm>
        <a:graphic>
          <a:graphicData uri="http://schemas.openxmlformats.org/drawingml/2006/table">
            <a:tbl>
              <a:tblPr firstRow="1" bandRow="1">
                <a:tableStyleId>{2D5ABB26-0587-4C30-8999-92F81FD0307C}</a:tableStyleId>
              </a:tblPr>
              <a:tblGrid>
                <a:gridCol w="2153720">
                  <a:extLst>
                    <a:ext uri="{9D8B030D-6E8A-4147-A177-3AD203B41FA5}">
                      <a16:colId xmlns:a16="http://schemas.microsoft.com/office/drawing/2014/main" val="4073957692"/>
                    </a:ext>
                  </a:extLst>
                </a:gridCol>
                <a:gridCol w="2585305">
                  <a:extLst>
                    <a:ext uri="{9D8B030D-6E8A-4147-A177-3AD203B41FA5}">
                      <a16:colId xmlns:a16="http://schemas.microsoft.com/office/drawing/2014/main" val="689746570"/>
                    </a:ext>
                  </a:extLst>
                </a:gridCol>
                <a:gridCol w="2513584">
                  <a:extLst>
                    <a:ext uri="{9D8B030D-6E8A-4147-A177-3AD203B41FA5}">
                      <a16:colId xmlns:a16="http://schemas.microsoft.com/office/drawing/2014/main" val="3867283821"/>
                    </a:ext>
                  </a:extLst>
                </a:gridCol>
                <a:gridCol w="2530108">
                  <a:extLst>
                    <a:ext uri="{9D8B030D-6E8A-4147-A177-3AD203B41FA5}">
                      <a16:colId xmlns:a16="http://schemas.microsoft.com/office/drawing/2014/main" val="3076639769"/>
                    </a:ext>
                  </a:extLst>
                </a:gridCol>
                <a:gridCol w="2409283">
                  <a:extLst>
                    <a:ext uri="{9D8B030D-6E8A-4147-A177-3AD203B41FA5}">
                      <a16:colId xmlns:a16="http://schemas.microsoft.com/office/drawing/2014/main" val="563149361"/>
                    </a:ext>
                  </a:extLst>
                </a:gridCol>
              </a:tblGrid>
              <a:tr h="420500">
                <a:tc>
                  <a:txBody>
                    <a:bodyPr/>
                    <a:lstStyle/>
                    <a:p>
                      <a:pPr marL="457200" indent="0" algn="l"/>
                      <a:endParaRPr lang="en-US" sz="1600" b="0">
                        <a:solidFill>
                          <a:schemeClr val="bg1"/>
                        </a:solidFill>
                        <a:latin typeface="Segoe UI Bold" panose="020B0802040204020203" pitchFamily="34" charset="0"/>
                        <a:cs typeface="Segoe UI Bold" panose="020B08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0000"/>
                      </a:schemeClr>
                    </a:solidFill>
                  </a:tcPr>
                </a:tc>
                <a:tc gridSpan="4">
                  <a:txBody>
                    <a:bodyPr/>
                    <a:lstStyle/>
                    <a:p>
                      <a:pPr marL="225425" indent="0" algn="l"/>
                      <a:r>
                        <a:rPr lang="en-US" sz="1600">
                          <a:solidFill>
                            <a:schemeClr val="bg1"/>
                          </a:solidFill>
                          <a:latin typeface="Segoe UI Bold"/>
                          <a:cs typeface="Segoe UI Bold"/>
                        </a:rPr>
                        <a:t>Available today</a:t>
                      </a: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tx1"/>
                    </a:solidFill>
                  </a:tcPr>
                </a:tc>
                <a:tc hMerge="1">
                  <a:txBody>
                    <a:bodyPr/>
                    <a:lstStyle/>
                    <a:p>
                      <a:pPr marL="53975"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Segoe UI"/>
                        <a:ea typeface="Segoe UI" pitchFamily="34" charset="0"/>
                        <a:cs typeface="Segoe UI"/>
                      </a:endParaRPr>
                    </a:p>
                  </a:txBody>
                  <a:tcPr marL="93247" marR="93247" marT="46623" marB="46623"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6567908"/>
                  </a:ext>
                </a:extLst>
              </a:tr>
              <a:tr h="2349982">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1:1 to Group Call Escalation with Teams, Skype for Business, and PSTN participants</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Anonymous Join </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Audio Conferencing in over 90 countries</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Blind Transfer</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Boss and Delegate Support</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Broadcast Meetings (preview)</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 Blocking</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 Forwarding</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 Queues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1" kern="1200" noProof="0">
                          <a:solidFill>
                            <a:schemeClr val="tx1"/>
                          </a:solidFill>
                          <a:latin typeface="Segoe UI" panose="020B0502040204020203" pitchFamily="34" charset="0"/>
                          <a:ea typeface="+mn-ea"/>
                          <a:cs typeface="Segoe UI" panose="020B0502040204020203" pitchFamily="34" charset="0"/>
                        </a:rPr>
                        <a:t>Call Park</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Caller ID Masking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a:ea typeface="+mn-ea"/>
                          <a:cs typeface="Segoe UI"/>
                        </a:rPr>
                        <a:t>Cloud Recording</a:t>
                      </a:r>
                    </a:p>
                  </a:txBody>
                  <a:tcPr marL="91414" marR="91414" marT="45706" marB="45706">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Consultative Transfer</a:t>
                      </a:r>
                      <a:endParaRPr lang="en-US" sz="900" b="0" kern="1200" noProof="0">
                        <a:solidFill>
                          <a:schemeClr val="tx1"/>
                        </a:solidFill>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Direct Routing (Hybrid connection to Teams)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Distinctive Ring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Do not Disturb breakthrough</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e911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Enable Existing Calling Plan Support </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Extension Dialing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Federated Meetings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Forward to Group</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1" kern="1200" noProof="0">
                          <a:solidFill>
                            <a:schemeClr val="tx1"/>
                          </a:solidFill>
                          <a:latin typeface="Segoe UI" panose="020B0502040204020203" pitchFamily="34" charset="0"/>
                          <a:ea typeface="+mn-ea"/>
                          <a:cs typeface="Segoe UI" panose="020B0502040204020203" pitchFamily="34" charset="0"/>
                        </a:rPr>
                        <a:t>Group Call Pickup</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Hide/Share/Mute Chat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Hold </a:t>
                      </a:r>
                    </a:p>
                  </a:txBody>
                  <a:tcPr marL="91414" marR="91414" marT="45706" marB="45706">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Improved Device Selection</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Interactive Troubleshooting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Large Meeting Support (~250)</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Lobby for PSTN callers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Lobby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1" kern="1200" noProof="0">
                          <a:solidFill>
                            <a:schemeClr val="tx1"/>
                          </a:solidFill>
                          <a:latin typeface="Segoe UI" panose="020B0502040204020203" pitchFamily="34" charset="0"/>
                          <a:ea typeface="+mn-ea"/>
                          <a:cs typeface="Segoe UI" panose="020B0502040204020203" pitchFamily="34" charset="0"/>
                        </a:rPr>
                        <a:t>Location-Based Routing (preview)</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Multi-call Handling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Mute Other Participants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Organizational Auto-Attendant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Out of Office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Participant Management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Persistent 1:1 and Group Conversations </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Private and Channel Meetings</a:t>
                      </a:r>
                    </a:p>
                  </a:txBody>
                  <a:tcPr marL="91414" marR="91414" marT="45706" marB="45706">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PSTN Fallback</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Safe Transfer</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Schedule in Outlook &amp; Teams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1" kern="1200" noProof="0">
                          <a:solidFill>
                            <a:schemeClr val="tx1"/>
                          </a:solidFill>
                          <a:latin typeface="Segoe UI" panose="020B0502040204020203" pitchFamily="34" charset="0"/>
                          <a:ea typeface="+mn-ea"/>
                          <a:cs typeface="Segoe UI" panose="020B0502040204020203" pitchFamily="34" charset="0"/>
                        </a:rPr>
                        <a:t>Shared Line Appearance</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Simultaneous Ringing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Speed Dial</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Suggested Contacts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Team + Channels for Teams Productivity</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Transfer to PSTN Call </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User Facing Diagnostics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Voicemail</a:t>
                      </a:r>
                    </a:p>
                  </a:txBody>
                  <a:tcPr marL="91414" marR="91414" marT="45706" marB="45706">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035576062"/>
                  </a:ext>
                </a:extLst>
              </a:tr>
              <a:tr h="807339">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noProof="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Application Sharing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Conversations</a:t>
                      </a:r>
                    </a:p>
                  </a:txBody>
                  <a:tcPr marL="91414" marR="91414" marT="45706" marB="45706" anchor="ctr">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Desktop sharing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Enable Meeting Lifecycle with Pre/During/Post</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Give and Take Control in Sharing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Immersive Meeting Experiences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PowerPoint Load and Share</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Whiteboard and Meeting Notes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2677244"/>
                  </a:ext>
                </a:extLst>
              </a:tr>
              <a:tr h="801950">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noProof="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Contact Groups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Federated Chat between Teams and Skype for Business</a:t>
                      </a:r>
                    </a:p>
                  </a:txBody>
                  <a:tcPr marL="91414" marR="91414" marT="45706" marB="45706" anchor="ctr">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Guest Access for External Users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Import Contacts from Skype for Business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SfB-Teams Calling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Skype for Business Interop with Persistent Chat</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kumimoji="0" lang="en-US" sz="9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Teams-SfB 1:1 Chat Interop</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kumimoji="0" lang="en-US" sz="9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Unified Presence</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398228978"/>
                  </a:ext>
                </a:extLst>
              </a:tr>
              <a:tr h="890307">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Cloud Video Interop services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Edge, Chrome Browser Support for meetings</a:t>
                      </a:r>
                    </a:p>
                  </a:txBody>
                  <a:tcPr marL="91414" marR="91414" marT="45706" marB="45706" anchor="ctr">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iOS and Android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Skype Room Systems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Surface Hub Support</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Support for existing certified SIP Phones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Trio 1 Touch Teams Meeting Join</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TTY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USB HID control</a:t>
                      </a:r>
                      <a:endParaRPr lang="en-US" sz="900" b="0" kern="1200" noProof="0">
                        <a:solidFill>
                          <a:schemeClr val="tx1"/>
                        </a:solidFill>
                        <a:latin typeface="+mn-lt"/>
                        <a:ea typeface="+mn-ea"/>
                        <a:cs typeface="Segoe UI"/>
                      </a:endParaRP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0502135"/>
                  </a:ext>
                </a:extLst>
              </a:tr>
              <a:tr h="695423">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 Quality Diagnostic Portal</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eDiscovery/Hold/Archiving of Messages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Enable Call Quality Analytics </a:t>
                      </a:r>
                    </a:p>
                  </a:txBody>
                  <a:tcPr marL="91414" marR="91414" marT="45706" marB="45706" anchor="ctr">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Message Retention Policies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Messaging Interop IT Policies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Messaging User-Level Policies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SfB-Teams Interop Policies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Tenant Policies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User-Level Meeting Policy</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770511783"/>
                  </a:ext>
                </a:extLst>
              </a:tr>
            </a:tbl>
          </a:graphicData>
        </a:graphic>
      </p:graphicFrame>
      <p:pic>
        <p:nvPicPr>
          <p:cNvPr id="5" name="Picture 4">
            <a:extLst>
              <a:ext uri="{FF2B5EF4-FFF2-40B4-BE49-F238E27FC236}">
                <a16:creationId xmlns:a16="http://schemas.microsoft.com/office/drawing/2014/main" id="{08130485-E374-4CFF-8F53-94FBAB6FEF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535" y="3981840"/>
            <a:ext cx="572969" cy="445956"/>
          </a:xfrm>
          <a:prstGeom prst="rect">
            <a:avLst/>
          </a:prstGeom>
        </p:spPr>
      </p:pic>
      <p:pic>
        <p:nvPicPr>
          <p:cNvPr id="11" name="Picture 10">
            <a:extLst>
              <a:ext uri="{FF2B5EF4-FFF2-40B4-BE49-F238E27FC236}">
                <a16:creationId xmlns:a16="http://schemas.microsoft.com/office/drawing/2014/main" id="{9B7BA7D9-D231-4CCB-992D-BFB884BAE1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254" y="5631328"/>
            <a:ext cx="572969" cy="329292"/>
          </a:xfrm>
          <a:prstGeom prst="rect">
            <a:avLst/>
          </a:prstGeom>
        </p:spPr>
      </p:pic>
      <p:pic>
        <p:nvPicPr>
          <p:cNvPr id="12" name="Picture 11">
            <a:extLst>
              <a:ext uri="{FF2B5EF4-FFF2-40B4-BE49-F238E27FC236}">
                <a16:creationId xmlns:a16="http://schemas.microsoft.com/office/drawing/2014/main" id="{6C6DA633-7D68-4E35-B229-F8CF9DDB32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183" y="6439050"/>
            <a:ext cx="489112" cy="351775"/>
          </a:xfrm>
          <a:prstGeom prst="rect">
            <a:avLst/>
          </a:prstGeom>
        </p:spPr>
      </p:pic>
      <p:pic>
        <p:nvPicPr>
          <p:cNvPr id="14" name="Picture 13">
            <a:extLst>
              <a:ext uri="{FF2B5EF4-FFF2-40B4-BE49-F238E27FC236}">
                <a16:creationId xmlns:a16="http://schemas.microsoft.com/office/drawing/2014/main" id="{AC284AE6-F2EA-4830-863C-CC09176FE7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4157" y="1961106"/>
            <a:ext cx="645724" cy="550183"/>
          </a:xfrm>
          <a:prstGeom prst="rect">
            <a:avLst/>
          </a:prstGeom>
        </p:spPr>
      </p:pic>
      <p:sp>
        <p:nvSpPr>
          <p:cNvPr id="13" name="Title 1">
            <a:extLst>
              <a:ext uri="{FF2B5EF4-FFF2-40B4-BE49-F238E27FC236}">
                <a16:creationId xmlns:a16="http://schemas.microsoft.com/office/drawing/2014/main" id="{C63E574C-865F-47B4-B148-8B1C1B78B582}"/>
              </a:ext>
            </a:extLst>
          </p:cNvPr>
          <p:cNvSpPr>
            <a:spLocks noGrp="1"/>
          </p:cNvSpPr>
          <p:nvPr>
            <p:ph type="title"/>
          </p:nvPr>
        </p:nvSpPr>
        <p:spPr>
          <a:xfrm>
            <a:off x="71826" y="164415"/>
            <a:ext cx="6798786" cy="899409"/>
          </a:xfrm>
        </p:spPr>
        <p:txBody>
          <a:bodyPr>
            <a:noAutofit/>
          </a:bodyPr>
          <a:lstStyle/>
          <a:p>
            <a:r>
              <a:rPr lang="en-US" sz="3137">
                <a:solidFill>
                  <a:srgbClr val="2F2F2F"/>
                </a:solidFill>
                <a:latin typeface="Segoe UI Semibold" panose="020B0702040204020203" pitchFamily="34" charset="0"/>
                <a:cs typeface="Segoe UI Semibold" panose="020B0702040204020203" pitchFamily="34" charset="0"/>
              </a:rPr>
              <a:t>Skype to Teams Roadmap: delivered</a:t>
            </a:r>
          </a:p>
        </p:txBody>
      </p:sp>
      <p:sp>
        <p:nvSpPr>
          <p:cNvPr id="4" name="TextBox 3">
            <a:extLst>
              <a:ext uri="{FF2B5EF4-FFF2-40B4-BE49-F238E27FC236}">
                <a16:creationId xmlns:a16="http://schemas.microsoft.com/office/drawing/2014/main" id="{B7AA2378-BAB8-4973-B522-DC21AC9F684E}"/>
              </a:ext>
            </a:extLst>
          </p:cNvPr>
          <p:cNvSpPr txBox="1"/>
          <p:nvPr/>
        </p:nvSpPr>
        <p:spPr>
          <a:xfrm>
            <a:off x="278594" y="1478729"/>
            <a:ext cx="1701336"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Enterprise grade</a:t>
            </a:r>
          </a:p>
        </p:txBody>
      </p:sp>
      <p:sp>
        <p:nvSpPr>
          <p:cNvPr id="15" name="TextBox 14">
            <a:extLst>
              <a:ext uri="{FF2B5EF4-FFF2-40B4-BE49-F238E27FC236}">
                <a16:creationId xmlns:a16="http://schemas.microsoft.com/office/drawing/2014/main" id="{08D475EC-EDCE-4528-B65A-7EC4A79B63C9}"/>
              </a:ext>
            </a:extLst>
          </p:cNvPr>
          <p:cNvSpPr txBox="1"/>
          <p:nvPr/>
        </p:nvSpPr>
        <p:spPr>
          <a:xfrm>
            <a:off x="-138545" y="3580576"/>
            <a:ext cx="2493817" cy="479709"/>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Collaborative meetings</a:t>
            </a:r>
          </a:p>
        </p:txBody>
      </p:sp>
      <p:sp>
        <p:nvSpPr>
          <p:cNvPr id="16" name="TextBox 15">
            <a:extLst>
              <a:ext uri="{FF2B5EF4-FFF2-40B4-BE49-F238E27FC236}">
                <a16:creationId xmlns:a16="http://schemas.microsoft.com/office/drawing/2014/main" id="{284DA601-6580-4CA5-A844-28A1D4156F02}"/>
              </a:ext>
            </a:extLst>
          </p:cNvPr>
          <p:cNvSpPr txBox="1"/>
          <p:nvPr/>
        </p:nvSpPr>
        <p:spPr>
          <a:xfrm>
            <a:off x="1" y="5238620"/>
            <a:ext cx="2185035"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Platform and devices</a:t>
            </a:r>
          </a:p>
        </p:txBody>
      </p:sp>
      <p:sp>
        <p:nvSpPr>
          <p:cNvPr id="17" name="TextBox 16">
            <a:extLst>
              <a:ext uri="{FF2B5EF4-FFF2-40B4-BE49-F238E27FC236}">
                <a16:creationId xmlns:a16="http://schemas.microsoft.com/office/drawing/2014/main" id="{18B17B92-ACD4-4C38-9B1F-26889B0BA7DB}"/>
              </a:ext>
            </a:extLst>
          </p:cNvPr>
          <p:cNvSpPr txBox="1"/>
          <p:nvPr/>
        </p:nvSpPr>
        <p:spPr>
          <a:xfrm>
            <a:off x="225542" y="6075426"/>
            <a:ext cx="1701336"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IT Pro</a:t>
            </a:r>
          </a:p>
        </p:txBody>
      </p:sp>
      <p:sp>
        <p:nvSpPr>
          <p:cNvPr id="18" name="TextBox 17">
            <a:extLst>
              <a:ext uri="{FF2B5EF4-FFF2-40B4-BE49-F238E27FC236}">
                <a16:creationId xmlns:a16="http://schemas.microsoft.com/office/drawing/2014/main" id="{B19122C4-FF52-4A05-B986-A255F20EACD5}"/>
              </a:ext>
            </a:extLst>
          </p:cNvPr>
          <p:cNvSpPr txBox="1"/>
          <p:nvPr/>
        </p:nvSpPr>
        <p:spPr>
          <a:xfrm>
            <a:off x="5582" y="4377675"/>
            <a:ext cx="2185035" cy="66983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Skype for Business Interop and federation</a:t>
            </a:r>
          </a:p>
        </p:txBody>
      </p:sp>
      <p:pic>
        <p:nvPicPr>
          <p:cNvPr id="21" name="Picture 20">
            <a:extLst>
              <a:ext uri="{FF2B5EF4-FFF2-40B4-BE49-F238E27FC236}">
                <a16:creationId xmlns:a16="http://schemas.microsoft.com/office/drawing/2014/main" id="{8CDF4401-2EA0-4705-9079-307CADB55F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5236" y="4942633"/>
            <a:ext cx="645724" cy="292906"/>
          </a:xfrm>
          <a:prstGeom prst="rect">
            <a:avLst/>
          </a:prstGeom>
        </p:spPr>
      </p:pic>
      <p:sp>
        <p:nvSpPr>
          <p:cNvPr id="2" name="TextBox 1">
            <a:extLst>
              <a:ext uri="{FF2B5EF4-FFF2-40B4-BE49-F238E27FC236}">
                <a16:creationId xmlns:a16="http://schemas.microsoft.com/office/drawing/2014/main" id="{7A5B347B-D335-4039-B0F9-06BC436CE60F}"/>
              </a:ext>
            </a:extLst>
          </p:cNvPr>
          <p:cNvSpPr txBox="1"/>
          <p:nvPr/>
        </p:nvSpPr>
        <p:spPr>
          <a:xfrm>
            <a:off x="7624810" y="675186"/>
            <a:ext cx="4446730" cy="13849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000" b="1" i="1"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rPr>
              <a:t>Bold items </a:t>
            </a:r>
            <a:r>
              <a:rPr kumimoji="0" lang="en-US" sz="1000" b="0" i="1"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rPr>
              <a:t>represent features previously only found in Skype for Business Server</a:t>
            </a:r>
          </a:p>
        </p:txBody>
      </p:sp>
    </p:spTree>
    <p:extLst>
      <p:ext uri="{BB962C8B-B14F-4D97-AF65-F5344CB8AC3E}">
        <p14:creationId xmlns:p14="http://schemas.microsoft.com/office/powerpoint/2010/main" val="2000315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61B0E8-9F86-4893-8FC7-97023DD74C78}"/>
              </a:ext>
            </a:extLst>
          </p:cNvPr>
          <p:cNvGrpSpPr/>
          <p:nvPr/>
        </p:nvGrpSpPr>
        <p:grpSpPr>
          <a:xfrm>
            <a:off x="5476274" y="1417905"/>
            <a:ext cx="5835235" cy="3246389"/>
            <a:chOff x="5476185" y="1417619"/>
            <a:chExt cx="5836063" cy="3246850"/>
          </a:xfrm>
        </p:grpSpPr>
        <p:grpSp>
          <p:nvGrpSpPr>
            <p:cNvPr id="25" name="Group 24">
              <a:extLst>
                <a:ext uri="{FF2B5EF4-FFF2-40B4-BE49-F238E27FC236}">
                  <a16:creationId xmlns:a16="http://schemas.microsoft.com/office/drawing/2014/main" id="{3AFBA8CE-C7A6-453E-BC7B-4D8F67112151}"/>
                </a:ext>
              </a:extLst>
            </p:cNvPr>
            <p:cNvGrpSpPr/>
            <p:nvPr/>
          </p:nvGrpSpPr>
          <p:grpSpPr>
            <a:xfrm>
              <a:off x="5476185" y="1423860"/>
              <a:ext cx="5836063" cy="3240609"/>
              <a:chOff x="5476185" y="1423860"/>
              <a:chExt cx="5836063" cy="3240609"/>
            </a:xfrm>
          </p:grpSpPr>
          <p:cxnSp>
            <p:nvCxnSpPr>
              <p:cNvPr id="86" name="Straight Connector 85">
                <a:extLst>
                  <a:ext uri="{FF2B5EF4-FFF2-40B4-BE49-F238E27FC236}">
                    <a16:creationId xmlns:a16="http://schemas.microsoft.com/office/drawing/2014/main" id="{4BAF9C6F-7400-4A76-8DF6-06F09CBF1FF6}"/>
                  </a:ext>
                </a:extLst>
              </p:cNvPr>
              <p:cNvCxnSpPr/>
              <p:nvPr/>
            </p:nvCxnSpPr>
            <p:spPr>
              <a:xfrm>
                <a:off x="8239510" y="2106204"/>
                <a:ext cx="0" cy="2558265"/>
              </a:xfrm>
              <a:prstGeom prst="line">
                <a:avLst/>
              </a:prstGeom>
              <a:ln w="15875">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F1EF62-317F-45C6-AA97-F52CFA8BEE1A}"/>
                  </a:ext>
                </a:extLst>
              </p:cNvPr>
              <p:cNvCxnSpPr/>
              <p:nvPr/>
            </p:nvCxnSpPr>
            <p:spPr>
              <a:xfrm>
                <a:off x="7049423" y="2106204"/>
                <a:ext cx="0" cy="2558265"/>
              </a:xfrm>
              <a:prstGeom prst="line">
                <a:avLst/>
              </a:prstGeom>
              <a:ln w="15875">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CF4550A-A9BD-4A0A-BAB6-77979A9D7C9B}"/>
                  </a:ext>
                </a:extLst>
              </p:cNvPr>
              <p:cNvSpPr/>
              <p:nvPr/>
            </p:nvSpPr>
            <p:spPr>
              <a:xfrm>
                <a:off x="5921802" y="2392311"/>
                <a:ext cx="675056" cy="2046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67" name="TextBox 66">
                <a:extLst>
                  <a:ext uri="{FF2B5EF4-FFF2-40B4-BE49-F238E27FC236}">
                    <a16:creationId xmlns:a16="http://schemas.microsoft.com/office/drawing/2014/main" id="{396273F7-3CED-4562-A88F-0B59E2D1329E}"/>
                  </a:ext>
                </a:extLst>
              </p:cNvPr>
              <p:cNvSpPr txBox="1"/>
              <p:nvPr/>
            </p:nvSpPr>
            <p:spPr>
              <a:xfrm>
                <a:off x="5476185" y="1423860"/>
                <a:ext cx="1573238" cy="590162"/>
              </a:xfrm>
              <a:prstGeom prst="rect">
                <a:avLst/>
              </a:prstGeom>
              <a:noFill/>
            </p:spPr>
            <p:txBody>
              <a:bodyPr wrap="square" rtlCol="0">
                <a:spAutoFit/>
              </a:bodyPr>
              <a:lstStyle/>
              <a:p>
                <a:pPr algn="ctr" defTabSz="914049">
                  <a:defRPr/>
                </a:pPr>
                <a:r>
                  <a:rPr lang="en-US">
                    <a:solidFill>
                      <a:prstClr val="black"/>
                    </a:solidFill>
                    <a:latin typeface="Calibri" panose="020F0502020204030204"/>
                  </a:rPr>
                  <a:t>Islands</a:t>
                </a:r>
              </a:p>
              <a:p>
                <a:pPr algn="ctr" defTabSz="896043">
                  <a:defRPr/>
                </a:pPr>
                <a:r>
                  <a:rPr lang="en-US" sz="1371">
                    <a:solidFill>
                      <a:prstClr val="black"/>
                    </a:solidFill>
                  </a:rPr>
                  <a:t>(on-prem)</a:t>
                </a:r>
              </a:p>
            </p:txBody>
          </p:sp>
          <p:sp>
            <p:nvSpPr>
              <p:cNvPr id="68" name="TextBox 67">
                <a:extLst>
                  <a:ext uri="{FF2B5EF4-FFF2-40B4-BE49-F238E27FC236}">
                    <a16:creationId xmlns:a16="http://schemas.microsoft.com/office/drawing/2014/main" id="{755EBD3B-CBB6-4B33-9630-EF9DFA77CE25}"/>
                  </a:ext>
                </a:extLst>
              </p:cNvPr>
              <p:cNvSpPr txBox="1"/>
              <p:nvPr/>
            </p:nvSpPr>
            <p:spPr>
              <a:xfrm>
                <a:off x="5916972" y="2392311"/>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A</a:t>
                </a:r>
              </a:p>
            </p:txBody>
          </p:sp>
          <p:sp>
            <p:nvSpPr>
              <p:cNvPr id="69" name="Oval 68">
                <a:extLst>
                  <a:ext uri="{FF2B5EF4-FFF2-40B4-BE49-F238E27FC236}">
                    <a16:creationId xmlns:a16="http://schemas.microsoft.com/office/drawing/2014/main" id="{A5EDBE5E-F698-4C1E-90B6-181B9E222960}"/>
                  </a:ext>
                </a:extLst>
              </p:cNvPr>
              <p:cNvSpPr/>
              <p:nvPr/>
            </p:nvSpPr>
            <p:spPr>
              <a:xfrm>
                <a:off x="6028362" y="2709376"/>
                <a:ext cx="495230" cy="469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SfB</a:t>
                </a:r>
              </a:p>
            </p:txBody>
          </p:sp>
          <p:sp>
            <p:nvSpPr>
              <p:cNvPr id="70" name="Oval 69">
                <a:extLst>
                  <a:ext uri="{FF2B5EF4-FFF2-40B4-BE49-F238E27FC236}">
                    <a16:creationId xmlns:a16="http://schemas.microsoft.com/office/drawing/2014/main" id="{AED56FE7-14D2-4617-9D42-FF50F909EED8}"/>
                  </a:ext>
                </a:extLst>
              </p:cNvPr>
              <p:cNvSpPr/>
              <p:nvPr/>
            </p:nvSpPr>
            <p:spPr>
              <a:xfrm>
                <a:off x="6028362" y="3548914"/>
                <a:ext cx="495230" cy="469830"/>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r>
                  <a:rPr lang="en-US" sz="1000">
                    <a:solidFill>
                      <a:prstClr val="white"/>
                    </a:solidFill>
                    <a:latin typeface="Calibri" panose="020F0502020204030204"/>
                  </a:rPr>
                  <a:t>T</a:t>
                </a:r>
              </a:p>
            </p:txBody>
          </p:sp>
          <p:sp>
            <p:nvSpPr>
              <p:cNvPr id="62" name="Rectangle 61">
                <a:extLst>
                  <a:ext uri="{FF2B5EF4-FFF2-40B4-BE49-F238E27FC236}">
                    <a16:creationId xmlns:a16="http://schemas.microsoft.com/office/drawing/2014/main" id="{BA51675D-5745-4EB0-B938-CA0099F0693A}"/>
                  </a:ext>
                </a:extLst>
              </p:cNvPr>
              <p:cNvSpPr/>
              <p:nvPr/>
            </p:nvSpPr>
            <p:spPr>
              <a:xfrm>
                <a:off x="10182344" y="2392311"/>
                <a:ext cx="675055" cy="2032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63" name="TextBox 62">
                <a:extLst>
                  <a:ext uri="{FF2B5EF4-FFF2-40B4-BE49-F238E27FC236}">
                    <a16:creationId xmlns:a16="http://schemas.microsoft.com/office/drawing/2014/main" id="{F6CE77CC-5B43-4BD6-BC3F-BAC95D01E984}"/>
                  </a:ext>
                </a:extLst>
              </p:cNvPr>
              <p:cNvSpPr txBox="1"/>
              <p:nvPr/>
            </p:nvSpPr>
            <p:spPr>
              <a:xfrm>
                <a:off x="10182141" y="2392311"/>
                <a:ext cx="656019"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B</a:t>
                </a:r>
              </a:p>
            </p:txBody>
          </p:sp>
          <p:sp>
            <p:nvSpPr>
              <p:cNvPr id="64" name="Oval 63">
                <a:extLst>
                  <a:ext uri="{FF2B5EF4-FFF2-40B4-BE49-F238E27FC236}">
                    <a16:creationId xmlns:a16="http://schemas.microsoft.com/office/drawing/2014/main" id="{F4AAA362-A6A9-4D30-A298-8EC61C9BDD32}"/>
                  </a:ext>
                </a:extLst>
              </p:cNvPr>
              <p:cNvSpPr/>
              <p:nvPr/>
            </p:nvSpPr>
            <p:spPr>
              <a:xfrm>
                <a:off x="10276919" y="2703031"/>
                <a:ext cx="495229" cy="469830"/>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endParaRPr lang="en-US" sz="1000">
                  <a:solidFill>
                    <a:prstClr val="white"/>
                  </a:solidFill>
                  <a:latin typeface="Calibri" panose="020F0502020204030204"/>
                </a:endParaRPr>
              </a:p>
            </p:txBody>
          </p:sp>
          <p:sp>
            <p:nvSpPr>
              <p:cNvPr id="65" name="Oval 64">
                <a:extLst>
                  <a:ext uri="{FF2B5EF4-FFF2-40B4-BE49-F238E27FC236}">
                    <a16:creationId xmlns:a16="http://schemas.microsoft.com/office/drawing/2014/main" id="{AFFE3B61-D606-4FE1-ABDE-40EFD42AECD0}"/>
                  </a:ext>
                </a:extLst>
              </p:cNvPr>
              <p:cNvSpPr/>
              <p:nvPr/>
            </p:nvSpPr>
            <p:spPr>
              <a:xfrm>
                <a:off x="10276919" y="3547285"/>
                <a:ext cx="495229" cy="469830"/>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T</a:t>
                </a:r>
              </a:p>
            </p:txBody>
          </p:sp>
          <p:sp>
            <p:nvSpPr>
              <p:cNvPr id="61" name="TextBox 60">
                <a:extLst>
                  <a:ext uri="{FF2B5EF4-FFF2-40B4-BE49-F238E27FC236}">
                    <a16:creationId xmlns:a16="http://schemas.microsoft.com/office/drawing/2014/main" id="{3C66443C-B829-46F1-94BA-091364E32B66}"/>
                  </a:ext>
                </a:extLst>
              </p:cNvPr>
              <p:cNvSpPr txBox="1"/>
              <p:nvPr/>
            </p:nvSpPr>
            <p:spPr>
              <a:xfrm>
                <a:off x="9739010" y="1424813"/>
                <a:ext cx="1573238" cy="374846"/>
              </a:xfrm>
              <a:prstGeom prst="rect">
                <a:avLst/>
              </a:prstGeom>
              <a:noFill/>
            </p:spPr>
            <p:txBody>
              <a:bodyPr wrap="square" rtlCol="0">
                <a:spAutoFit/>
              </a:bodyPr>
              <a:lstStyle/>
              <a:p>
                <a:pPr algn="ctr" defTabSz="914049">
                  <a:defRPr/>
                </a:pPr>
                <a:r>
                  <a:rPr lang="en-US" dirty="0" err="1">
                    <a:solidFill>
                      <a:prstClr val="black"/>
                    </a:solidFill>
                    <a:latin typeface="Calibri" panose="020F0502020204030204"/>
                  </a:rPr>
                  <a:t>TeamsOnly</a:t>
                </a:r>
                <a:endParaRPr lang="en-US" dirty="0">
                  <a:solidFill>
                    <a:prstClr val="black"/>
                  </a:solidFill>
                  <a:latin typeface="Calibri" panose="020F0502020204030204"/>
                </a:endParaRPr>
              </a:p>
            </p:txBody>
          </p:sp>
          <p:sp>
            <p:nvSpPr>
              <p:cNvPr id="54" name="Rectangle 53">
                <a:extLst>
                  <a:ext uri="{FF2B5EF4-FFF2-40B4-BE49-F238E27FC236}">
                    <a16:creationId xmlns:a16="http://schemas.microsoft.com/office/drawing/2014/main" id="{53C80A6C-0A23-4B27-80B8-FB34108AB323}"/>
                  </a:ext>
                </a:extLst>
              </p:cNvPr>
              <p:cNvSpPr/>
              <p:nvPr/>
            </p:nvSpPr>
            <p:spPr>
              <a:xfrm>
                <a:off x="8776300" y="3155439"/>
                <a:ext cx="675056" cy="1292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55" name="TextBox 54">
                <a:extLst>
                  <a:ext uri="{FF2B5EF4-FFF2-40B4-BE49-F238E27FC236}">
                    <a16:creationId xmlns:a16="http://schemas.microsoft.com/office/drawing/2014/main" id="{B91184AA-9676-4973-997C-5E27E264CDD1}"/>
                  </a:ext>
                </a:extLst>
              </p:cNvPr>
              <p:cNvSpPr txBox="1"/>
              <p:nvPr/>
            </p:nvSpPr>
            <p:spPr>
              <a:xfrm>
                <a:off x="8331925" y="1424813"/>
                <a:ext cx="1573238" cy="590162"/>
              </a:xfrm>
              <a:prstGeom prst="rect">
                <a:avLst/>
              </a:prstGeom>
              <a:noFill/>
            </p:spPr>
            <p:txBody>
              <a:bodyPr wrap="square" rtlCol="0">
                <a:spAutoFit/>
              </a:bodyPr>
              <a:lstStyle/>
              <a:p>
                <a:pPr algn="ctr" defTabSz="914049">
                  <a:defRPr/>
                </a:pPr>
                <a:r>
                  <a:rPr lang="en-US">
                    <a:solidFill>
                      <a:prstClr val="black"/>
                    </a:solidFill>
                    <a:latin typeface="Calibri" panose="020F0502020204030204"/>
                  </a:rPr>
                  <a:t>Gateway</a:t>
                </a:r>
              </a:p>
              <a:p>
                <a:pPr algn="ctr" defTabSz="896043">
                  <a:defRPr/>
                </a:pPr>
                <a:r>
                  <a:rPr lang="en-US" sz="1371">
                    <a:solidFill>
                      <a:prstClr val="black"/>
                    </a:solidFill>
                  </a:rPr>
                  <a:t>(online)</a:t>
                </a:r>
                <a:endParaRPr lang="en-US">
                  <a:solidFill>
                    <a:prstClr val="black"/>
                  </a:solidFill>
                  <a:latin typeface="Calibri" panose="020F0502020204030204"/>
                </a:endParaRPr>
              </a:p>
            </p:txBody>
          </p:sp>
          <p:sp>
            <p:nvSpPr>
              <p:cNvPr id="58" name="Oval 57">
                <a:extLst>
                  <a:ext uri="{FF2B5EF4-FFF2-40B4-BE49-F238E27FC236}">
                    <a16:creationId xmlns:a16="http://schemas.microsoft.com/office/drawing/2014/main" id="{19A0E0E2-66FD-49BE-BAF6-994A336F5EDB}"/>
                  </a:ext>
                </a:extLst>
              </p:cNvPr>
              <p:cNvSpPr/>
              <p:nvPr/>
            </p:nvSpPr>
            <p:spPr>
              <a:xfrm>
                <a:off x="8846158" y="3548914"/>
                <a:ext cx="495229" cy="4698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000">
                  <a:solidFill>
                    <a:prstClr val="white"/>
                  </a:solidFill>
                  <a:latin typeface="Calibri" panose="020F0502020204030204"/>
                </a:endParaRPr>
              </a:p>
            </p:txBody>
          </p:sp>
          <p:sp>
            <p:nvSpPr>
              <p:cNvPr id="59" name="TextBox 58">
                <a:extLst>
                  <a:ext uri="{FF2B5EF4-FFF2-40B4-BE49-F238E27FC236}">
                    <a16:creationId xmlns:a16="http://schemas.microsoft.com/office/drawing/2014/main" id="{C6652A97-62AF-46A1-8CC1-A23A2DA2EFD1}"/>
                  </a:ext>
                </a:extLst>
              </p:cNvPr>
              <p:cNvSpPr txBox="1"/>
              <p:nvPr/>
            </p:nvSpPr>
            <p:spPr>
              <a:xfrm>
                <a:off x="8771470" y="3162875"/>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GW</a:t>
                </a:r>
              </a:p>
            </p:txBody>
          </p:sp>
          <p:pic>
            <p:nvPicPr>
              <p:cNvPr id="72" name="Picture 71">
                <a:extLst>
                  <a:ext uri="{FF2B5EF4-FFF2-40B4-BE49-F238E27FC236}">
                    <a16:creationId xmlns:a16="http://schemas.microsoft.com/office/drawing/2014/main" id="{D8B800F4-FA57-4074-BCEF-BB7D573CE99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862551" y="2604174"/>
                <a:ext cx="482808" cy="688574"/>
              </a:xfrm>
              <a:prstGeom prst="rect">
                <a:avLst/>
              </a:prstGeom>
            </p:spPr>
          </p:pic>
          <p:pic>
            <p:nvPicPr>
              <p:cNvPr id="74" name="Picture 73">
                <a:extLst>
                  <a:ext uri="{FF2B5EF4-FFF2-40B4-BE49-F238E27FC236}">
                    <a16:creationId xmlns:a16="http://schemas.microsoft.com/office/drawing/2014/main" id="{CE288353-1484-4337-A268-131B204D6EB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054857" y="2604174"/>
                <a:ext cx="482808" cy="688574"/>
              </a:xfrm>
              <a:prstGeom prst="rect">
                <a:avLst/>
              </a:prstGeom>
            </p:spPr>
          </p:pic>
        </p:grpSp>
        <p:sp>
          <p:nvSpPr>
            <p:cNvPr id="71" name="TextBox 70">
              <a:extLst>
                <a:ext uri="{FF2B5EF4-FFF2-40B4-BE49-F238E27FC236}">
                  <a16:creationId xmlns:a16="http://schemas.microsoft.com/office/drawing/2014/main" id="{A34815D1-302C-4C26-AD72-5C178CFB40F9}"/>
                </a:ext>
              </a:extLst>
            </p:cNvPr>
            <p:cNvSpPr txBox="1"/>
            <p:nvPr/>
          </p:nvSpPr>
          <p:spPr>
            <a:xfrm>
              <a:off x="6761018" y="1417619"/>
              <a:ext cx="1776647" cy="590162"/>
            </a:xfrm>
            <a:prstGeom prst="rect">
              <a:avLst/>
            </a:prstGeom>
            <a:noFill/>
          </p:spPr>
          <p:txBody>
            <a:bodyPr wrap="square" rtlCol="0">
              <a:spAutoFit/>
            </a:bodyPr>
            <a:lstStyle/>
            <a:p>
              <a:pPr algn="ctr" defTabSz="914049">
                <a:defRPr/>
              </a:pPr>
              <a:r>
                <a:rPr lang="en-US" dirty="0">
                  <a:solidFill>
                    <a:prstClr val="black"/>
                  </a:solidFill>
                  <a:latin typeface="Calibri" panose="020F0502020204030204"/>
                </a:rPr>
                <a:t>Hybrid topology</a:t>
              </a:r>
            </a:p>
            <a:p>
              <a:pPr algn="ctr" defTabSz="896043">
                <a:defRPr/>
              </a:pPr>
              <a:r>
                <a:rPr lang="en-US" sz="1371" dirty="0">
                  <a:solidFill>
                    <a:prstClr val="black"/>
                  </a:solidFill>
                </a:rPr>
                <a:t>(required)</a:t>
              </a:r>
              <a:endParaRPr lang="en-US" dirty="0">
                <a:solidFill>
                  <a:prstClr val="black"/>
                </a:solidFill>
                <a:latin typeface="Calibri" panose="020F0502020204030204"/>
              </a:endParaRPr>
            </a:p>
          </p:txBody>
        </p:sp>
      </p:grpSp>
      <p:grpSp>
        <p:nvGrpSpPr>
          <p:cNvPr id="22" name="Group 21">
            <a:extLst>
              <a:ext uri="{FF2B5EF4-FFF2-40B4-BE49-F238E27FC236}">
                <a16:creationId xmlns:a16="http://schemas.microsoft.com/office/drawing/2014/main" id="{8E4074CE-B620-419B-9BE0-605D46645976}"/>
              </a:ext>
            </a:extLst>
          </p:cNvPr>
          <p:cNvGrpSpPr/>
          <p:nvPr/>
        </p:nvGrpSpPr>
        <p:grpSpPr>
          <a:xfrm>
            <a:off x="187535" y="1425855"/>
            <a:ext cx="4386785" cy="3023317"/>
            <a:chOff x="186696" y="1425570"/>
            <a:chExt cx="4387407" cy="3023746"/>
          </a:xfrm>
        </p:grpSpPr>
        <p:sp>
          <p:nvSpPr>
            <p:cNvPr id="5" name="Rectangle 4">
              <a:extLst>
                <a:ext uri="{FF2B5EF4-FFF2-40B4-BE49-F238E27FC236}">
                  <a16:creationId xmlns:a16="http://schemas.microsoft.com/office/drawing/2014/main" id="{EB88A99F-749C-4E01-877A-739423DD6F03}"/>
                </a:ext>
              </a:extLst>
            </p:cNvPr>
            <p:cNvSpPr/>
            <p:nvPr/>
          </p:nvSpPr>
          <p:spPr>
            <a:xfrm>
              <a:off x="632313" y="2394021"/>
              <a:ext cx="675056" cy="2046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7" name="TextBox 6">
              <a:extLst>
                <a:ext uri="{FF2B5EF4-FFF2-40B4-BE49-F238E27FC236}">
                  <a16:creationId xmlns:a16="http://schemas.microsoft.com/office/drawing/2014/main" id="{A6751F30-C7DB-4179-AD9E-E2DE330F8C4F}"/>
                </a:ext>
              </a:extLst>
            </p:cNvPr>
            <p:cNvSpPr txBox="1"/>
            <p:nvPr/>
          </p:nvSpPr>
          <p:spPr>
            <a:xfrm>
              <a:off x="186696" y="1425570"/>
              <a:ext cx="1573238" cy="590162"/>
            </a:xfrm>
            <a:prstGeom prst="rect">
              <a:avLst/>
            </a:prstGeom>
            <a:noFill/>
          </p:spPr>
          <p:txBody>
            <a:bodyPr wrap="square" rtlCol="0">
              <a:spAutoFit/>
            </a:bodyPr>
            <a:lstStyle/>
            <a:p>
              <a:pPr algn="ctr" defTabSz="914049">
                <a:defRPr/>
              </a:pPr>
              <a:r>
                <a:rPr lang="en-US">
                  <a:solidFill>
                    <a:prstClr val="black"/>
                  </a:solidFill>
                  <a:latin typeface="Calibri" panose="020F0502020204030204"/>
                </a:rPr>
                <a:t>Islands</a:t>
              </a:r>
            </a:p>
            <a:p>
              <a:pPr algn="ctr" defTabSz="896043">
                <a:defRPr/>
              </a:pPr>
              <a:r>
                <a:rPr lang="en-US" sz="1371">
                  <a:solidFill>
                    <a:prstClr val="black"/>
                  </a:solidFill>
                </a:rPr>
                <a:t>(online)</a:t>
              </a:r>
            </a:p>
          </p:txBody>
        </p:sp>
        <p:sp>
          <p:nvSpPr>
            <p:cNvPr id="8" name="TextBox 7">
              <a:extLst>
                <a:ext uri="{FF2B5EF4-FFF2-40B4-BE49-F238E27FC236}">
                  <a16:creationId xmlns:a16="http://schemas.microsoft.com/office/drawing/2014/main" id="{BF150AF4-E8E4-4C65-A0AF-8EB6A572ED59}"/>
                </a:ext>
              </a:extLst>
            </p:cNvPr>
            <p:cNvSpPr txBox="1"/>
            <p:nvPr/>
          </p:nvSpPr>
          <p:spPr>
            <a:xfrm>
              <a:off x="627483" y="2394021"/>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A</a:t>
              </a:r>
            </a:p>
          </p:txBody>
        </p:sp>
        <p:sp>
          <p:nvSpPr>
            <p:cNvPr id="9" name="Oval 8">
              <a:extLst>
                <a:ext uri="{FF2B5EF4-FFF2-40B4-BE49-F238E27FC236}">
                  <a16:creationId xmlns:a16="http://schemas.microsoft.com/office/drawing/2014/main" id="{D588C60C-428D-493F-878B-A5B4E8B7719D}"/>
                </a:ext>
              </a:extLst>
            </p:cNvPr>
            <p:cNvSpPr/>
            <p:nvPr/>
          </p:nvSpPr>
          <p:spPr>
            <a:xfrm>
              <a:off x="738873" y="2711086"/>
              <a:ext cx="495230" cy="469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SfB</a:t>
              </a:r>
            </a:p>
          </p:txBody>
        </p:sp>
        <p:sp>
          <p:nvSpPr>
            <p:cNvPr id="10" name="Oval 9">
              <a:extLst>
                <a:ext uri="{FF2B5EF4-FFF2-40B4-BE49-F238E27FC236}">
                  <a16:creationId xmlns:a16="http://schemas.microsoft.com/office/drawing/2014/main" id="{D4D55D8C-D1CF-4E8E-B879-71C862E0F8E0}"/>
                </a:ext>
              </a:extLst>
            </p:cNvPr>
            <p:cNvSpPr/>
            <p:nvPr/>
          </p:nvSpPr>
          <p:spPr>
            <a:xfrm>
              <a:off x="738873" y="3550624"/>
              <a:ext cx="495230" cy="469830"/>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r>
                <a:rPr lang="en-US" sz="1000">
                  <a:solidFill>
                    <a:prstClr val="white"/>
                  </a:solidFill>
                  <a:latin typeface="Calibri" panose="020F0502020204030204"/>
                </a:rPr>
                <a:t>T</a:t>
              </a:r>
            </a:p>
          </p:txBody>
        </p:sp>
        <p:sp>
          <p:nvSpPr>
            <p:cNvPr id="16" name="Rectangle 15">
              <a:extLst>
                <a:ext uri="{FF2B5EF4-FFF2-40B4-BE49-F238E27FC236}">
                  <a16:creationId xmlns:a16="http://schemas.microsoft.com/office/drawing/2014/main" id="{6A0859C4-D6BA-4370-8460-6BAE76C4166B}"/>
                </a:ext>
              </a:extLst>
            </p:cNvPr>
            <p:cNvSpPr/>
            <p:nvPr/>
          </p:nvSpPr>
          <p:spPr>
            <a:xfrm>
              <a:off x="3444199" y="2394021"/>
              <a:ext cx="675055" cy="2032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17" name="TextBox 16">
              <a:extLst>
                <a:ext uri="{FF2B5EF4-FFF2-40B4-BE49-F238E27FC236}">
                  <a16:creationId xmlns:a16="http://schemas.microsoft.com/office/drawing/2014/main" id="{AC6F3898-AEDB-423B-A8C8-93A8D715D331}"/>
                </a:ext>
              </a:extLst>
            </p:cNvPr>
            <p:cNvSpPr txBox="1"/>
            <p:nvPr/>
          </p:nvSpPr>
          <p:spPr>
            <a:xfrm>
              <a:off x="3443996" y="2394021"/>
              <a:ext cx="656019"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B</a:t>
              </a:r>
            </a:p>
          </p:txBody>
        </p:sp>
        <p:sp>
          <p:nvSpPr>
            <p:cNvPr id="18" name="Oval 17">
              <a:extLst>
                <a:ext uri="{FF2B5EF4-FFF2-40B4-BE49-F238E27FC236}">
                  <a16:creationId xmlns:a16="http://schemas.microsoft.com/office/drawing/2014/main" id="{E6EDBF56-9386-4B8B-A0BF-54D9A05FA1EE}"/>
                </a:ext>
              </a:extLst>
            </p:cNvPr>
            <p:cNvSpPr/>
            <p:nvPr/>
          </p:nvSpPr>
          <p:spPr>
            <a:xfrm>
              <a:off x="3538774" y="2711086"/>
              <a:ext cx="495229" cy="469830"/>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049">
                <a:defRPr/>
              </a:pPr>
              <a:endParaRPr lang="en-US" sz="1000">
                <a:solidFill>
                  <a:prstClr val="white"/>
                </a:solidFill>
                <a:latin typeface="Calibri" panose="020F0502020204030204"/>
              </a:endParaRPr>
            </a:p>
          </p:txBody>
        </p:sp>
        <p:sp>
          <p:nvSpPr>
            <p:cNvPr id="19" name="Oval 18">
              <a:extLst>
                <a:ext uri="{FF2B5EF4-FFF2-40B4-BE49-F238E27FC236}">
                  <a16:creationId xmlns:a16="http://schemas.microsoft.com/office/drawing/2014/main" id="{6EFB219D-9643-49BD-AD39-944E69188583}"/>
                </a:ext>
              </a:extLst>
            </p:cNvPr>
            <p:cNvSpPr/>
            <p:nvPr/>
          </p:nvSpPr>
          <p:spPr>
            <a:xfrm>
              <a:off x="3538774" y="3548995"/>
              <a:ext cx="495229" cy="469830"/>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T</a:t>
              </a:r>
            </a:p>
          </p:txBody>
        </p:sp>
        <p:sp>
          <p:nvSpPr>
            <p:cNvPr id="24" name="TextBox 23">
              <a:extLst>
                <a:ext uri="{FF2B5EF4-FFF2-40B4-BE49-F238E27FC236}">
                  <a16:creationId xmlns:a16="http://schemas.microsoft.com/office/drawing/2014/main" id="{1531BE13-3F68-4365-837A-BB561CD019BF}"/>
                </a:ext>
              </a:extLst>
            </p:cNvPr>
            <p:cNvSpPr txBox="1"/>
            <p:nvPr/>
          </p:nvSpPr>
          <p:spPr>
            <a:xfrm>
              <a:off x="3000865" y="1426523"/>
              <a:ext cx="1573238" cy="374846"/>
            </a:xfrm>
            <a:prstGeom prst="rect">
              <a:avLst/>
            </a:prstGeom>
            <a:noFill/>
          </p:spPr>
          <p:txBody>
            <a:bodyPr wrap="square" rtlCol="0">
              <a:spAutoFit/>
            </a:bodyPr>
            <a:lstStyle/>
            <a:p>
              <a:pPr algn="ctr" defTabSz="914049">
                <a:defRPr/>
              </a:pPr>
              <a:r>
                <a:rPr lang="en-US" dirty="0" err="1">
                  <a:solidFill>
                    <a:prstClr val="black"/>
                  </a:solidFill>
                  <a:latin typeface="Calibri" panose="020F0502020204030204"/>
                </a:rPr>
                <a:t>TeamsOnly</a:t>
              </a:r>
              <a:endParaRPr lang="en-US" dirty="0">
                <a:solidFill>
                  <a:prstClr val="black"/>
                </a:solidFill>
                <a:latin typeface="Calibri" panose="020F0502020204030204"/>
              </a:endParaRPr>
            </a:p>
          </p:txBody>
        </p:sp>
        <p:sp>
          <p:nvSpPr>
            <p:cNvPr id="37" name="Rectangle 36">
              <a:extLst>
                <a:ext uri="{FF2B5EF4-FFF2-40B4-BE49-F238E27FC236}">
                  <a16:creationId xmlns:a16="http://schemas.microsoft.com/office/drawing/2014/main" id="{3B45788D-FEBA-4260-A528-8F0152020AB1}"/>
                </a:ext>
              </a:extLst>
            </p:cNvPr>
            <p:cNvSpPr/>
            <p:nvPr/>
          </p:nvSpPr>
          <p:spPr>
            <a:xfrm>
              <a:off x="2028630" y="3157149"/>
              <a:ext cx="675056" cy="1292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26" name="TextBox 25">
              <a:extLst>
                <a:ext uri="{FF2B5EF4-FFF2-40B4-BE49-F238E27FC236}">
                  <a16:creationId xmlns:a16="http://schemas.microsoft.com/office/drawing/2014/main" id="{65B6A9DC-2402-4E0C-8128-8B5AC637967F}"/>
                </a:ext>
              </a:extLst>
            </p:cNvPr>
            <p:cNvSpPr txBox="1"/>
            <p:nvPr/>
          </p:nvSpPr>
          <p:spPr>
            <a:xfrm>
              <a:off x="1593780" y="1426523"/>
              <a:ext cx="1573238" cy="590162"/>
            </a:xfrm>
            <a:prstGeom prst="rect">
              <a:avLst/>
            </a:prstGeom>
            <a:noFill/>
          </p:spPr>
          <p:txBody>
            <a:bodyPr wrap="square" rtlCol="0">
              <a:spAutoFit/>
            </a:bodyPr>
            <a:lstStyle/>
            <a:p>
              <a:pPr algn="ctr" defTabSz="914049">
                <a:defRPr/>
              </a:pPr>
              <a:r>
                <a:rPr lang="en-US">
                  <a:solidFill>
                    <a:prstClr val="black"/>
                  </a:solidFill>
                  <a:latin typeface="Calibri" panose="020F0502020204030204"/>
                </a:rPr>
                <a:t>Gateway</a:t>
              </a:r>
            </a:p>
            <a:p>
              <a:pPr algn="ctr" defTabSz="896043">
                <a:defRPr/>
              </a:pPr>
              <a:r>
                <a:rPr lang="en-US" sz="1371">
                  <a:solidFill>
                    <a:prstClr val="black"/>
                  </a:solidFill>
                </a:rPr>
                <a:t>(online)</a:t>
              </a:r>
              <a:endParaRPr lang="en-US">
                <a:solidFill>
                  <a:prstClr val="black"/>
                </a:solidFill>
                <a:latin typeface="Calibri" panose="020F0502020204030204"/>
              </a:endParaRPr>
            </a:p>
          </p:txBody>
        </p:sp>
        <p:sp>
          <p:nvSpPr>
            <p:cNvPr id="36" name="Oval 35">
              <a:extLst>
                <a:ext uri="{FF2B5EF4-FFF2-40B4-BE49-F238E27FC236}">
                  <a16:creationId xmlns:a16="http://schemas.microsoft.com/office/drawing/2014/main" id="{A4C9F931-38DF-45BD-BCC6-F6AFA2B2A4AB}"/>
                </a:ext>
              </a:extLst>
            </p:cNvPr>
            <p:cNvSpPr/>
            <p:nvPr/>
          </p:nvSpPr>
          <p:spPr>
            <a:xfrm>
              <a:off x="2108013" y="3550624"/>
              <a:ext cx="495229" cy="4698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000">
                <a:solidFill>
                  <a:prstClr val="white"/>
                </a:solidFill>
                <a:latin typeface="Calibri" panose="020F0502020204030204"/>
              </a:endParaRPr>
            </a:p>
          </p:txBody>
        </p:sp>
        <p:sp>
          <p:nvSpPr>
            <p:cNvPr id="38" name="TextBox 37">
              <a:extLst>
                <a:ext uri="{FF2B5EF4-FFF2-40B4-BE49-F238E27FC236}">
                  <a16:creationId xmlns:a16="http://schemas.microsoft.com/office/drawing/2014/main" id="{0A8D05A9-7CE8-4520-915A-760D20C2A147}"/>
                </a:ext>
              </a:extLst>
            </p:cNvPr>
            <p:cNvSpPr txBox="1"/>
            <p:nvPr/>
          </p:nvSpPr>
          <p:spPr>
            <a:xfrm>
              <a:off x="2033325" y="3174110"/>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GW</a:t>
              </a:r>
            </a:p>
          </p:txBody>
        </p:sp>
      </p:grpSp>
      <p:cxnSp>
        <p:nvCxnSpPr>
          <p:cNvPr id="11" name="Connector: Elbow 10">
            <a:extLst>
              <a:ext uri="{FF2B5EF4-FFF2-40B4-BE49-F238E27FC236}">
                <a16:creationId xmlns:a16="http://schemas.microsoft.com/office/drawing/2014/main" id="{9B21BFBC-4769-4C35-B103-D72849A79FF3}"/>
              </a:ext>
            </a:extLst>
          </p:cNvPr>
          <p:cNvCxnSpPr>
            <a:cxnSpLocks/>
            <a:stCxn id="19" idx="4"/>
            <a:endCxn id="10" idx="4"/>
          </p:cNvCxnSpPr>
          <p:nvPr/>
        </p:nvCxnSpPr>
        <p:spPr>
          <a:xfrm rot="5400000">
            <a:off x="2386153" y="2619804"/>
            <a:ext cx="1628" cy="2799504"/>
          </a:xfrm>
          <a:prstGeom prst="bentConnector3">
            <a:avLst>
              <a:gd name="adj1" fmla="val 46929711"/>
            </a:avLst>
          </a:prstGeom>
          <a:ln w="12700">
            <a:solidFill>
              <a:srgbClr val="3D3F8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A23D78E4-8E1E-467B-92B9-A6AAD06FDF61}"/>
              </a:ext>
            </a:extLst>
          </p:cNvPr>
          <p:cNvCxnSpPr>
            <a:cxnSpLocks/>
            <a:stCxn id="65" idx="4"/>
            <a:endCxn id="70" idx="4"/>
          </p:cNvCxnSpPr>
          <p:nvPr/>
        </p:nvCxnSpPr>
        <p:spPr>
          <a:xfrm rot="5400000">
            <a:off x="8399116" y="1893870"/>
            <a:ext cx="1628" cy="4247955"/>
          </a:xfrm>
          <a:prstGeom prst="bentConnector3">
            <a:avLst>
              <a:gd name="adj1" fmla="val 47560405"/>
            </a:avLst>
          </a:prstGeom>
          <a:ln w="12700">
            <a:solidFill>
              <a:srgbClr val="3D3F8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C2C8384-170E-4E17-9CCD-5E3AEC74B6A1}"/>
              </a:ext>
            </a:extLst>
          </p:cNvPr>
          <p:cNvGrpSpPr/>
          <p:nvPr/>
        </p:nvGrpSpPr>
        <p:grpSpPr>
          <a:xfrm>
            <a:off x="1234792" y="2946070"/>
            <a:ext cx="2376859" cy="839419"/>
            <a:chOff x="1234103" y="2946001"/>
            <a:chExt cx="2377196" cy="839538"/>
          </a:xfrm>
        </p:grpSpPr>
        <p:cxnSp>
          <p:nvCxnSpPr>
            <p:cNvPr id="30" name="Straight Arrow Connector 29">
              <a:extLst>
                <a:ext uri="{FF2B5EF4-FFF2-40B4-BE49-F238E27FC236}">
                  <a16:creationId xmlns:a16="http://schemas.microsoft.com/office/drawing/2014/main" id="{4ABE9760-ADE5-4B6F-B1A3-65E4FA1EE963}"/>
                </a:ext>
              </a:extLst>
            </p:cNvPr>
            <p:cNvCxnSpPr>
              <a:cxnSpLocks/>
              <a:stCxn id="18" idx="3"/>
              <a:endCxn id="36" idx="7"/>
            </p:cNvCxnSpPr>
            <p:nvPr/>
          </p:nvCxnSpPr>
          <p:spPr>
            <a:xfrm flipH="1">
              <a:off x="2530717" y="3112111"/>
              <a:ext cx="1080582" cy="507318"/>
            </a:xfrm>
            <a:prstGeom prst="straightConnector1">
              <a:avLst/>
            </a:prstGeom>
            <a:ln w="127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7F010FF-7437-4FA6-9FF5-CC39C2374913}"/>
                </a:ext>
              </a:extLst>
            </p:cNvPr>
            <p:cNvCxnSpPr>
              <a:cxnSpLocks/>
              <a:stCxn id="36" idx="6"/>
            </p:cNvCxnSpPr>
            <p:nvPr/>
          </p:nvCxnSpPr>
          <p:spPr>
            <a:xfrm flipV="1">
              <a:off x="2603242" y="3784685"/>
              <a:ext cx="935532" cy="854"/>
            </a:xfrm>
            <a:prstGeom prst="straightConnector1">
              <a:avLst/>
            </a:prstGeom>
            <a:ln w="12700">
              <a:solidFill>
                <a:srgbClr val="3D3F8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91EAB7-BCAD-446A-A933-681016BCD498}"/>
                </a:ext>
              </a:extLst>
            </p:cNvPr>
            <p:cNvCxnSpPr>
              <a:cxnSpLocks/>
              <a:stCxn id="9" idx="6"/>
              <a:endCxn id="18" idx="2"/>
            </p:cNvCxnSpPr>
            <p:nvPr/>
          </p:nvCxnSpPr>
          <p:spPr>
            <a:xfrm>
              <a:off x="1234103" y="2946001"/>
              <a:ext cx="2304671" cy="0"/>
            </a:xfrm>
            <a:prstGeom prst="straightConnector1">
              <a:avLst/>
            </a:prstGeom>
            <a:ln w="127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26964155-E86B-4EDE-94AD-86892C41367B}"/>
              </a:ext>
            </a:extLst>
          </p:cNvPr>
          <p:cNvGrpSpPr/>
          <p:nvPr/>
        </p:nvGrpSpPr>
        <p:grpSpPr>
          <a:xfrm>
            <a:off x="6523531" y="2938016"/>
            <a:ext cx="3825310" cy="845763"/>
            <a:chOff x="6523592" y="2937946"/>
            <a:chExt cx="3825852" cy="845883"/>
          </a:xfrm>
        </p:grpSpPr>
        <p:cxnSp>
          <p:nvCxnSpPr>
            <p:cNvPr id="57" name="Straight Arrow Connector 56">
              <a:extLst>
                <a:ext uri="{FF2B5EF4-FFF2-40B4-BE49-F238E27FC236}">
                  <a16:creationId xmlns:a16="http://schemas.microsoft.com/office/drawing/2014/main" id="{F4D501E3-F3FE-4684-A7C7-82727CF7170F}"/>
                </a:ext>
              </a:extLst>
            </p:cNvPr>
            <p:cNvCxnSpPr>
              <a:cxnSpLocks/>
              <a:stCxn id="64" idx="3"/>
              <a:endCxn id="58" idx="7"/>
            </p:cNvCxnSpPr>
            <p:nvPr/>
          </p:nvCxnSpPr>
          <p:spPr>
            <a:xfrm flipH="1">
              <a:off x="9268862" y="3104056"/>
              <a:ext cx="1080582" cy="513663"/>
            </a:xfrm>
            <a:prstGeom prst="straightConnector1">
              <a:avLst/>
            </a:prstGeom>
            <a:ln w="127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C3979D3-D06A-485F-8B10-6E72F4E4140B}"/>
                </a:ext>
              </a:extLst>
            </p:cNvPr>
            <p:cNvCxnSpPr>
              <a:cxnSpLocks/>
              <a:stCxn id="58" idx="6"/>
              <a:endCxn id="65" idx="2"/>
            </p:cNvCxnSpPr>
            <p:nvPr/>
          </p:nvCxnSpPr>
          <p:spPr>
            <a:xfrm flipV="1">
              <a:off x="9341387" y="3782200"/>
              <a:ext cx="935532" cy="1629"/>
            </a:xfrm>
            <a:prstGeom prst="straightConnector1">
              <a:avLst/>
            </a:prstGeom>
            <a:ln w="12700">
              <a:solidFill>
                <a:srgbClr val="3D3F8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7415C9F-7EBA-40B0-9958-EC4F320E6674}"/>
                </a:ext>
              </a:extLst>
            </p:cNvPr>
            <p:cNvCxnSpPr>
              <a:cxnSpLocks/>
              <a:stCxn id="69" idx="6"/>
              <a:endCxn id="64" idx="2"/>
            </p:cNvCxnSpPr>
            <p:nvPr/>
          </p:nvCxnSpPr>
          <p:spPr>
            <a:xfrm flipV="1">
              <a:off x="6523592" y="2937946"/>
              <a:ext cx="3753327" cy="6345"/>
            </a:xfrm>
            <a:prstGeom prst="straightConnector1">
              <a:avLst/>
            </a:prstGeom>
            <a:ln w="127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 name="Multiplication Sign 2">
            <a:extLst>
              <a:ext uri="{FF2B5EF4-FFF2-40B4-BE49-F238E27FC236}">
                <a16:creationId xmlns:a16="http://schemas.microsoft.com/office/drawing/2014/main" id="{3DD30594-32AF-4ECC-B9F7-FD64A5600317}"/>
              </a:ext>
            </a:extLst>
          </p:cNvPr>
          <p:cNvSpPr/>
          <p:nvPr/>
        </p:nvSpPr>
        <p:spPr bwMode="auto">
          <a:xfrm>
            <a:off x="3543831" y="2711188"/>
            <a:ext cx="487798" cy="469763"/>
          </a:xfrm>
          <a:prstGeom prst="mathMultiply">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0"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900" b="1" err="1">
                <a:gradFill>
                  <a:gsLst>
                    <a:gs pos="0">
                      <a:srgbClr val="FFFFFF"/>
                    </a:gs>
                    <a:gs pos="100000">
                      <a:srgbClr val="FFFFFF"/>
                    </a:gs>
                  </a:gsLst>
                  <a:lin ang="5400000" scaled="0"/>
                </a:gradFill>
                <a:ea typeface="Segoe UI" pitchFamily="34" charset="0"/>
                <a:cs typeface="Segoe UI" pitchFamily="34" charset="0"/>
              </a:rPr>
              <a:t>SfBO</a:t>
            </a:r>
            <a:endParaRPr lang="en-US" sz="900" b="1">
              <a:gradFill>
                <a:gsLst>
                  <a:gs pos="0">
                    <a:srgbClr val="FFFFFF"/>
                  </a:gs>
                  <a:gs pos="100000">
                    <a:srgbClr val="FFFFFF"/>
                  </a:gs>
                </a:gsLst>
                <a:lin ang="5400000" scaled="0"/>
              </a:gradFill>
              <a:ea typeface="Segoe UI" pitchFamily="34" charset="0"/>
              <a:cs typeface="Segoe UI" pitchFamily="34" charset="0"/>
            </a:endParaRPr>
          </a:p>
        </p:txBody>
      </p:sp>
      <p:sp>
        <p:nvSpPr>
          <p:cNvPr id="50" name="Multiplication Sign 49">
            <a:extLst>
              <a:ext uri="{FF2B5EF4-FFF2-40B4-BE49-F238E27FC236}">
                <a16:creationId xmlns:a16="http://schemas.microsoft.com/office/drawing/2014/main" id="{C2249D37-F9CB-4BC1-BC5F-CDC006EACAF8}"/>
              </a:ext>
            </a:extLst>
          </p:cNvPr>
          <p:cNvSpPr/>
          <p:nvPr/>
        </p:nvSpPr>
        <p:spPr bwMode="auto">
          <a:xfrm>
            <a:off x="10292743" y="2716104"/>
            <a:ext cx="487798" cy="469763"/>
          </a:xfrm>
          <a:prstGeom prst="mathMultiply">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27" rIns="0" bIns="0"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900" b="1" err="1">
                <a:gradFill>
                  <a:gsLst>
                    <a:gs pos="0">
                      <a:srgbClr val="FFFFFF"/>
                    </a:gs>
                    <a:gs pos="100000">
                      <a:srgbClr val="FFFFFF"/>
                    </a:gs>
                  </a:gsLst>
                  <a:lin ang="5400000" scaled="0"/>
                </a:gradFill>
                <a:ea typeface="Segoe UI" pitchFamily="34" charset="0"/>
                <a:cs typeface="Segoe UI" pitchFamily="34" charset="0"/>
              </a:rPr>
              <a:t>SfBO</a:t>
            </a:r>
            <a:endParaRPr lang="en-US" sz="900" b="1">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290C5611-F92D-41CD-9C33-974A78CF46EC}"/>
              </a:ext>
            </a:extLst>
          </p:cNvPr>
          <p:cNvSpPr/>
          <p:nvPr/>
        </p:nvSpPr>
        <p:spPr>
          <a:xfrm>
            <a:off x="2973776" y="6169355"/>
            <a:ext cx="6095136" cy="336740"/>
          </a:xfrm>
          <a:prstGeom prst="rect">
            <a:avLst/>
          </a:prstGeom>
        </p:spPr>
        <p:txBody>
          <a:bodyPr>
            <a:spAutoFit/>
          </a:bodyPr>
          <a:lstStyle/>
          <a:p>
            <a:pPr marL="0" lvl="1" algn="ctr"/>
            <a:r>
              <a:rPr lang="en-US" sz="1600" dirty="0"/>
              <a:t>Interop relies on a “shadow” </a:t>
            </a:r>
            <a:r>
              <a:rPr lang="en-US" sz="1600" dirty="0" err="1"/>
              <a:t>SfBO</a:t>
            </a:r>
            <a:r>
              <a:rPr lang="en-US" sz="1600" dirty="0"/>
              <a:t> account for the </a:t>
            </a:r>
            <a:r>
              <a:rPr lang="en-US" sz="1600" dirty="0" err="1"/>
              <a:t>TeamsOnly</a:t>
            </a:r>
            <a:r>
              <a:rPr lang="en-US" sz="1600" dirty="0"/>
              <a:t> user</a:t>
            </a:r>
          </a:p>
        </p:txBody>
      </p:sp>
      <p:sp>
        <p:nvSpPr>
          <p:cNvPr id="56" name="Title 1">
            <a:extLst>
              <a:ext uri="{FF2B5EF4-FFF2-40B4-BE49-F238E27FC236}">
                <a16:creationId xmlns:a16="http://schemas.microsoft.com/office/drawing/2014/main" id="{F8F64894-30DB-45A7-B4A9-CBDE5B865398}"/>
              </a:ext>
            </a:extLst>
          </p:cNvPr>
          <p:cNvSpPr>
            <a:spLocks noGrp="1"/>
          </p:cNvSpPr>
          <p:nvPr>
            <p:ph type="title"/>
          </p:nvPr>
        </p:nvSpPr>
        <p:spPr>
          <a:xfrm>
            <a:off x="351456" y="71164"/>
            <a:ext cx="10514108" cy="553982"/>
          </a:xfrm>
        </p:spPr>
        <p:txBody>
          <a:bodyPr/>
          <a:lstStyle/>
          <a:p>
            <a:r>
              <a:rPr lang="en-US" dirty="0"/>
              <a:t>In-tenant interop flows (conceptual) – 2</a:t>
            </a:r>
          </a:p>
        </p:txBody>
      </p:sp>
      <p:sp>
        <p:nvSpPr>
          <p:cNvPr id="60" name="Rectangle 59">
            <a:extLst>
              <a:ext uri="{FF2B5EF4-FFF2-40B4-BE49-F238E27FC236}">
                <a16:creationId xmlns:a16="http://schemas.microsoft.com/office/drawing/2014/main" id="{CC07F176-6A30-465C-A0B1-0551EF9BC778}"/>
              </a:ext>
            </a:extLst>
          </p:cNvPr>
          <p:cNvSpPr/>
          <p:nvPr/>
        </p:nvSpPr>
        <p:spPr>
          <a:xfrm>
            <a:off x="422132" y="579594"/>
            <a:ext cx="5598727" cy="406208"/>
          </a:xfrm>
          <a:prstGeom prst="rect">
            <a:avLst/>
          </a:prstGeom>
        </p:spPr>
        <p:txBody>
          <a:bodyPr wrap="square">
            <a:spAutoFit/>
          </a:bodyPr>
          <a:lstStyle/>
          <a:p>
            <a:pPr defTabSz="932563">
              <a:spcBef>
                <a:spcPct val="20000"/>
              </a:spcBef>
              <a:buSzPct val="90000"/>
            </a:pPr>
            <a:r>
              <a:rPr lang="en-US" sz="2000" dirty="0">
                <a:solidFill>
                  <a:srgbClr val="5558AF"/>
                </a:solidFill>
                <a:latin typeface="Segoe UI" panose="020B0502040204020203" pitchFamily="34" charset="0"/>
                <a:cs typeface="Segoe UI" panose="020B0502040204020203" pitchFamily="34" charset="0"/>
              </a:rPr>
              <a:t>Islands and </a:t>
            </a:r>
            <a:r>
              <a:rPr lang="en-US" sz="2000" dirty="0" err="1">
                <a:solidFill>
                  <a:srgbClr val="5558AF"/>
                </a:solidFill>
                <a:latin typeface="Segoe UI" panose="020B0502040204020203" pitchFamily="34" charset="0"/>
                <a:cs typeface="Segoe UI" panose="020B0502040204020203" pitchFamily="34" charset="0"/>
              </a:rPr>
              <a:t>TeamsOnly</a:t>
            </a:r>
            <a:r>
              <a:rPr lang="en-US" sz="2000" dirty="0">
                <a:solidFill>
                  <a:srgbClr val="5558AF"/>
                </a:solidFill>
                <a:latin typeface="Segoe UI" panose="020B0502040204020203" pitchFamily="34" charset="0"/>
                <a:cs typeface="Segoe UI" panose="020B0502040204020203" pitchFamily="34" charset="0"/>
              </a:rPr>
              <a:t> </a:t>
            </a:r>
          </a:p>
        </p:txBody>
      </p:sp>
      <p:sp>
        <p:nvSpPr>
          <p:cNvPr id="73" name="TextBox 72">
            <a:extLst>
              <a:ext uri="{FF2B5EF4-FFF2-40B4-BE49-F238E27FC236}">
                <a16:creationId xmlns:a16="http://schemas.microsoft.com/office/drawing/2014/main" id="{FA908282-1C4C-4711-A723-DA6FFA38C793}"/>
              </a:ext>
            </a:extLst>
          </p:cNvPr>
          <p:cNvSpPr txBox="1"/>
          <p:nvPr/>
        </p:nvSpPr>
        <p:spPr>
          <a:xfrm>
            <a:off x="644906" y="4807640"/>
            <a:ext cx="3472040" cy="633625"/>
          </a:xfrm>
          <a:prstGeom prst="rect">
            <a:avLst/>
          </a:prstGeom>
          <a:noFill/>
        </p:spPr>
        <p:txBody>
          <a:bodyPr wrap="square" lIns="0" tIns="0" rIns="0" bIns="0" rtlCol="0">
            <a:spAutoFit/>
          </a:bodyPr>
          <a:lstStyle/>
          <a:p>
            <a:pPr algn="ctr"/>
            <a:r>
              <a:rPr lang="en-US" sz="1372" dirty="0">
                <a:gradFill>
                  <a:gsLst>
                    <a:gs pos="2917">
                      <a:schemeClr val="tx1"/>
                    </a:gs>
                    <a:gs pos="30000">
                      <a:schemeClr val="tx1"/>
                    </a:gs>
                  </a:gsLst>
                  <a:lin ang="5400000" scaled="0"/>
                </a:gradFill>
              </a:rPr>
              <a:t>Scenario #3a: </a:t>
            </a:r>
          </a:p>
          <a:p>
            <a:pPr algn="ctr"/>
            <a:r>
              <a:rPr lang="en-US" sz="1372" dirty="0">
                <a:gradFill>
                  <a:gsLst>
                    <a:gs pos="2917">
                      <a:schemeClr val="tx1"/>
                    </a:gs>
                    <a:gs pos="30000">
                      <a:schemeClr val="tx1"/>
                    </a:gs>
                  </a:gsLst>
                  <a:lin ang="5400000" scaled="0"/>
                </a:gradFill>
              </a:rPr>
              <a:t>Islands mode [Skype account online] - talking to Teams Only user </a:t>
            </a:r>
          </a:p>
        </p:txBody>
      </p:sp>
      <p:sp>
        <p:nvSpPr>
          <p:cNvPr id="75" name="TextBox 74">
            <a:extLst>
              <a:ext uri="{FF2B5EF4-FFF2-40B4-BE49-F238E27FC236}">
                <a16:creationId xmlns:a16="http://schemas.microsoft.com/office/drawing/2014/main" id="{B0FBC969-5D5F-476B-B58E-396AEF374517}"/>
              </a:ext>
            </a:extLst>
          </p:cNvPr>
          <p:cNvSpPr txBox="1"/>
          <p:nvPr/>
        </p:nvSpPr>
        <p:spPr>
          <a:xfrm>
            <a:off x="5916998" y="4807640"/>
            <a:ext cx="4939727" cy="633625"/>
          </a:xfrm>
          <a:prstGeom prst="rect">
            <a:avLst/>
          </a:prstGeom>
          <a:noFill/>
        </p:spPr>
        <p:txBody>
          <a:bodyPr wrap="square" lIns="0" tIns="0" rIns="0" bIns="0" rtlCol="0">
            <a:spAutoFit/>
          </a:bodyPr>
          <a:lstStyle/>
          <a:p>
            <a:pPr algn="ctr"/>
            <a:r>
              <a:rPr lang="en-US" sz="1372" dirty="0">
                <a:gradFill>
                  <a:gsLst>
                    <a:gs pos="2917">
                      <a:schemeClr val="tx1"/>
                    </a:gs>
                    <a:gs pos="30000">
                      <a:schemeClr val="tx1"/>
                    </a:gs>
                  </a:gsLst>
                  <a:lin ang="5400000" scaled="0"/>
                </a:gradFill>
              </a:rPr>
              <a:t>Scenario #3b: </a:t>
            </a:r>
          </a:p>
          <a:p>
            <a:pPr algn="ctr"/>
            <a:r>
              <a:rPr lang="en-US" sz="1372" dirty="0">
                <a:gradFill>
                  <a:gsLst>
                    <a:gs pos="2917">
                      <a:schemeClr val="tx1"/>
                    </a:gs>
                    <a:gs pos="30000">
                      <a:schemeClr val="tx1"/>
                    </a:gs>
                  </a:gsLst>
                  <a:lin ang="5400000" scaled="0"/>
                </a:gradFill>
              </a:rPr>
              <a:t>Islands mode [Skype account on-premises] - talking to Teams Only user </a:t>
            </a:r>
          </a:p>
        </p:txBody>
      </p:sp>
      <p:sp>
        <p:nvSpPr>
          <p:cNvPr id="76" name="Rectangle: Rounded Corners 75">
            <a:extLst>
              <a:ext uri="{FF2B5EF4-FFF2-40B4-BE49-F238E27FC236}">
                <a16:creationId xmlns:a16="http://schemas.microsoft.com/office/drawing/2014/main" id="{0E8C4DF5-A4CB-4273-813B-A13087CD92C6}"/>
              </a:ext>
            </a:extLst>
          </p:cNvPr>
          <p:cNvSpPr/>
          <p:nvPr/>
        </p:nvSpPr>
        <p:spPr bwMode="auto">
          <a:xfrm>
            <a:off x="351456" y="1271072"/>
            <a:ext cx="4198237" cy="4160122"/>
          </a:xfrm>
          <a:prstGeom prst="roundRect">
            <a:avLst/>
          </a:prstGeom>
          <a:noFill/>
          <a:ln>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dirty="0">
              <a:gradFill>
                <a:gsLst>
                  <a:gs pos="40075">
                    <a:srgbClr val="FFFFFF"/>
                  </a:gs>
                  <a:gs pos="30000">
                    <a:srgbClr val="FFFFFF"/>
                  </a:gs>
                </a:gsLst>
                <a:lin ang="5400000" scaled="0"/>
              </a:gradFill>
            </a:endParaRPr>
          </a:p>
        </p:txBody>
      </p:sp>
      <p:sp>
        <p:nvSpPr>
          <p:cNvPr id="77" name="Rectangle: Rounded Corners 76">
            <a:extLst>
              <a:ext uri="{FF2B5EF4-FFF2-40B4-BE49-F238E27FC236}">
                <a16:creationId xmlns:a16="http://schemas.microsoft.com/office/drawing/2014/main" id="{95A6838F-2084-4279-BEE3-A6783C4A2AFE}"/>
              </a:ext>
            </a:extLst>
          </p:cNvPr>
          <p:cNvSpPr/>
          <p:nvPr/>
        </p:nvSpPr>
        <p:spPr bwMode="auto">
          <a:xfrm>
            <a:off x="5675460" y="1271072"/>
            <a:ext cx="5598727" cy="4160122"/>
          </a:xfrm>
          <a:prstGeom prst="roundRect">
            <a:avLst/>
          </a:prstGeom>
          <a:noFill/>
          <a:ln>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dirty="0">
              <a:gradFill>
                <a:gsLst>
                  <a:gs pos="40075">
                    <a:srgbClr val="FFFFFF"/>
                  </a:gs>
                  <a:gs pos="30000">
                    <a:srgbClr val="FFFFFF"/>
                  </a:gs>
                </a:gsLst>
                <a:lin ang="5400000" scaled="0"/>
              </a:gradFill>
            </a:endParaRPr>
          </a:p>
        </p:txBody>
      </p:sp>
    </p:spTree>
    <p:custDataLst>
      <p:tags r:id="rId1"/>
    </p:custDataLst>
    <p:extLst>
      <p:ext uri="{BB962C8B-B14F-4D97-AF65-F5344CB8AC3E}">
        <p14:creationId xmlns:p14="http://schemas.microsoft.com/office/powerpoint/2010/main" val="368842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75" grpId="0"/>
      <p:bldP spid="7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309C794-D9F9-4997-B318-CE806DF51F96}"/>
              </a:ext>
            </a:extLst>
          </p:cNvPr>
          <p:cNvGrpSpPr/>
          <p:nvPr/>
        </p:nvGrpSpPr>
        <p:grpSpPr>
          <a:xfrm>
            <a:off x="5476274" y="1417905"/>
            <a:ext cx="5835235" cy="3246389"/>
            <a:chOff x="5476185" y="1417619"/>
            <a:chExt cx="5836063" cy="3246850"/>
          </a:xfrm>
        </p:grpSpPr>
        <p:grpSp>
          <p:nvGrpSpPr>
            <p:cNvPr id="25" name="Group 24">
              <a:extLst>
                <a:ext uri="{FF2B5EF4-FFF2-40B4-BE49-F238E27FC236}">
                  <a16:creationId xmlns:a16="http://schemas.microsoft.com/office/drawing/2014/main" id="{3AFBA8CE-C7A6-453E-BC7B-4D8F67112151}"/>
                </a:ext>
              </a:extLst>
            </p:cNvPr>
            <p:cNvGrpSpPr/>
            <p:nvPr/>
          </p:nvGrpSpPr>
          <p:grpSpPr>
            <a:xfrm>
              <a:off x="5476185" y="1423860"/>
              <a:ext cx="5836063" cy="3240609"/>
              <a:chOff x="5476185" y="1423860"/>
              <a:chExt cx="5836063" cy="3240609"/>
            </a:xfrm>
          </p:grpSpPr>
          <p:cxnSp>
            <p:nvCxnSpPr>
              <p:cNvPr id="86" name="Straight Connector 85">
                <a:extLst>
                  <a:ext uri="{FF2B5EF4-FFF2-40B4-BE49-F238E27FC236}">
                    <a16:creationId xmlns:a16="http://schemas.microsoft.com/office/drawing/2014/main" id="{4BAF9C6F-7400-4A76-8DF6-06F09CBF1FF6}"/>
                  </a:ext>
                </a:extLst>
              </p:cNvPr>
              <p:cNvCxnSpPr/>
              <p:nvPr/>
            </p:nvCxnSpPr>
            <p:spPr>
              <a:xfrm>
                <a:off x="8239510" y="2106204"/>
                <a:ext cx="0" cy="2558265"/>
              </a:xfrm>
              <a:prstGeom prst="line">
                <a:avLst/>
              </a:prstGeom>
              <a:ln w="15875">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F1EF62-317F-45C6-AA97-F52CFA8BEE1A}"/>
                  </a:ext>
                </a:extLst>
              </p:cNvPr>
              <p:cNvCxnSpPr/>
              <p:nvPr/>
            </p:nvCxnSpPr>
            <p:spPr>
              <a:xfrm>
                <a:off x="7049423" y="2106204"/>
                <a:ext cx="0" cy="2558265"/>
              </a:xfrm>
              <a:prstGeom prst="line">
                <a:avLst/>
              </a:prstGeom>
              <a:ln w="15875">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CF4550A-A9BD-4A0A-BAB6-77979A9D7C9B}"/>
                  </a:ext>
                </a:extLst>
              </p:cNvPr>
              <p:cNvSpPr/>
              <p:nvPr/>
            </p:nvSpPr>
            <p:spPr>
              <a:xfrm>
                <a:off x="5921802" y="2392311"/>
                <a:ext cx="675056" cy="2046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67" name="TextBox 66">
                <a:extLst>
                  <a:ext uri="{FF2B5EF4-FFF2-40B4-BE49-F238E27FC236}">
                    <a16:creationId xmlns:a16="http://schemas.microsoft.com/office/drawing/2014/main" id="{396273F7-3CED-4562-A88F-0B59E2D1329E}"/>
                  </a:ext>
                </a:extLst>
              </p:cNvPr>
              <p:cNvSpPr txBox="1"/>
              <p:nvPr/>
            </p:nvSpPr>
            <p:spPr>
              <a:xfrm>
                <a:off x="5476185" y="1423860"/>
                <a:ext cx="1573238" cy="590162"/>
              </a:xfrm>
              <a:prstGeom prst="rect">
                <a:avLst/>
              </a:prstGeom>
              <a:noFill/>
            </p:spPr>
            <p:txBody>
              <a:bodyPr wrap="square" rtlCol="0">
                <a:spAutoFit/>
              </a:bodyPr>
              <a:lstStyle/>
              <a:p>
                <a:pPr algn="ctr" defTabSz="914049">
                  <a:defRPr/>
                </a:pPr>
                <a:r>
                  <a:rPr lang="en-US">
                    <a:solidFill>
                      <a:prstClr val="black"/>
                    </a:solidFill>
                    <a:latin typeface="Calibri" panose="020F0502020204030204"/>
                  </a:rPr>
                  <a:t>Islands</a:t>
                </a:r>
              </a:p>
              <a:p>
                <a:pPr algn="ctr" defTabSz="896043">
                  <a:defRPr/>
                </a:pPr>
                <a:r>
                  <a:rPr lang="en-US" sz="1371">
                    <a:solidFill>
                      <a:prstClr val="black"/>
                    </a:solidFill>
                  </a:rPr>
                  <a:t>(on-prem)</a:t>
                </a:r>
              </a:p>
            </p:txBody>
          </p:sp>
          <p:sp>
            <p:nvSpPr>
              <p:cNvPr id="68" name="TextBox 67">
                <a:extLst>
                  <a:ext uri="{FF2B5EF4-FFF2-40B4-BE49-F238E27FC236}">
                    <a16:creationId xmlns:a16="http://schemas.microsoft.com/office/drawing/2014/main" id="{755EBD3B-CBB6-4B33-9630-EF9DFA77CE25}"/>
                  </a:ext>
                </a:extLst>
              </p:cNvPr>
              <p:cNvSpPr txBox="1"/>
              <p:nvPr/>
            </p:nvSpPr>
            <p:spPr>
              <a:xfrm>
                <a:off x="5916972" y="2392311"/>
                <a:ext cx="675056" cy="257086"/>
              </a:xfrm>
              <a:prstGeom prst="rect">
                <a:avLst/>
              </a:prstGeom>
              <a:noFill/>
            </p:spPr>
            <p:txBody>
              <a:bodyPr wrap="square" rtlCol="0">
                <a:spAutoFit/>
              </a:bodyPr>
              <a:lstStyle/>
              <a:p>
                <a:pPr algn="ctr" defTabSz="914049">
                  <a:defRPr/>
                </a:pPr>
                <a:r>
                  <a:rPr lang="en-US" sz="1050" dirty="0">
                    <a:solidFill>
                      <a:prstClr val="black">
                        <a:lumMod val="50000"/>
                        <a:lumOff val="50000"/>
                      </a:prstClr>
                    </a:solidFill>
                    <a:latin typeface="Calibri" panose="020F0502020204030204"/>
                  </a:rPr>
                  <a:t>User A</a:t>
                </a:r>
              </a:p>
            </p:txBody>
          </p:sp>
          <p:sp>
            <p:nvSpPr>
              <p:cNvPr id="69" name="Oval 68">
                <a:extLst>
                  <a:ext uri="{FF2B5EF4-FFF2-40B4-BE49-F238E27FC236}">
                    <a16:creationId xmlns:a16="http://schemas.microsoft.com/office/drawing/2014/main" id="{A5EDBE5E-F698-4C1E-90B6-181B9E222960}"/>
                  </a:ext>
                </a:extLst>
              </p:cNvPr>
              <p:cNvSpPr/>
              <p:nvPr/>
            </p:nvSpPr>
            <p:spPr>
              <a:xfrm>
                <a:off x="6028362" y="2709376"/>
                <a:ext cx="495230" cy="469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a:solidFill>
                      <a:prstClr val="white"/>
                    </a:solidFill>
                    <a:latin typeface="Calibri" panose="020F0502020204030204"/>
                  </a:rPr>
                  <a:t>SfB</a:t>
                </a:r>
              </a:p>
            </p:txBody>
          </p:sp>
          <p:sp>
            <p:nvSpPr>
              <p:cNvPr id="70" name="Oval 69">
                <a:extLst>
                  <a:ext uri="{FF2B5EF4-FFF2-40B4-BE49-F238E27FC236}">
                    <a16:creationId xmlns:a16="http://schemas.microsoft.com/office/drawing/2014/main" id="{AED56FE7-14D2-4617-9D42-FF50F909EED8}"/>
                  </a:ext>
                </a:extLst>
              </p:cNvPr>
              <p:cNvSpPr/>
              <p:nvPr/>
            </p:nvSpPr>
            <p:spPr>
              <a:xfrm>
                <a:off x="6028362" y="3548914"/>
                <a:ext cx="495230" cy="469830"/>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r>
                  <a:rPr lang="en-US" sz="1000">
                    <a:solidFill>
                      <a:prstClr val="white"/>
                    </a:solidFill>
                    <a:latin typeface="Calibri" panose="020F0502020204030204"/>
                  </a:rPr>
                  <a:t>T</a:t>
                </a:r>
              </a:p>
            </p:txBody>
          </p:sp>
          <p:sp>
            <p:nvSpPr>
              <p:cNvPr id="62" name="Rectangle 61">
                <a:extLst>
                  <a:ext uri="{FF2B5EF4-FFF2-40B4-BE49-F238E27FC236}">
                    <a16:creationId xmlns:a16="http://schemas.microsoft.com/office/drawing/2014/main" id="{BA51675D-5745-4EB0-B938-CA0099F0693A}"/>
                  </a:ext>
                </a:extLst>
              </p:cNvPr>
              <p:cNvSpPr/>
              <p:nvPr/>
            </p:nvSpPr>
            <p:spPr>
              <a:xfrm>
                <a:off x="10182344" y="2392311"/>
                <a:ext cx="675055" cy="2032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63" name="TextBox 62">
                <a:extLst>
                  <a:ext uri="{FF2B5EF4-FFF2-40B4-BE49-F238E27FC236}">
                    <a16:creationId xmlns:a16="http://schemas.microsoft.com/office/drawing/2014/main" id="{F6CE77CC-5B43-4BD6-BC3F-BAC95D01E984}"/>
                  </a:ext>
                </a:extLst>
              </p:cNvPr>
              <p:cNvSpPr txBox="1"/>
              <p:nvPr/>
            </p:nvSpPr>
            <p:spPr>
              <a:xfrm>
                <a:off x="10182141" y="2392311"/>
                <a:ext cx="656019"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B</a:t>
                </a:r>
              </a:p>
            </p:txBody>
          </p:sp>
          <p:sp>
            <p:nvSpPr>
              <p:cNvPr id="64" name="Oval 63">
                <a:extLst>
                  <a:ext uri="{FF2B5EF4-FFF2-40B4-BE49-F238E27FC236}">
                    <a16:creationId xmlns:a16="http://schemas.microsoft.com/office/drawing/2014/main" id="{F4AAA362-A6A9-4D30-A298-8EC61C9BDD32}"/>
                  </a:ext>
                </a:extLst>
              </p:cNvPr>
              <p:cNvSpPr/>
              <p:nvPr/>
            </p:nvSpPr>
            <p:spPr>
              <a:xfrm>
                <a:off x="10276919" y="2703031"/>
                <a:ext cx="495229" cy="469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r>
                  <a:rPr lang="en-US" sz="1000">
                    <a:solidFill>
                      <a:prstClr val="white"/>
                    </a:solidFill>
                    <a:latin typeface="Calibri" panose="020F0502020204030204"/>
                  </a:rPr>
                  <a:t>SfB</a:t>
                </a:r>
              </a:p>
            </p:txBody>
          </p:sp>
          <p:sp>
            <p:nvSpPr>
              <p:cNvPr id="65" name="Oval 64">
                <a:extLst>
                  <a:ext uri="{FF2B5EF4-FFF2-40B4-BE49-F238E27FC236}">
                    <a16:creationId xmlns:a16="http://schemas.microsoft.com/office/drawing/2014/main" id="{AFFE3B61-D606-4FE1-ABDE-40EFD42AECD0}"/>
                  </a:ext>
                </a:extLst>
              </p:cNvPr>
              <p:cNvSpPr/>
              <p:nvPr/>
            </p:nvSpPr>
            <p:spPr>
              <a:xfrm>
                <a:off x="10276919" y="3547285"/>
                <a:ext cx="495229" cy="469830"/>
              </a:xfrm>
              <a:prstGeom prst="ellipse">
                <a:avLst/>
              </a:prstGeom>
              <a:solidFill>
                <a:schemeClr val="bg1">
                  <a:lumMod val="65000"/>
                </a:schemeClr>
              </a:solidFill>
              <a:ln>
                <a:solidFill>
                  <a:srgbClr val="555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r>
                  <a:rPr lang="en-US" sz="1000">
                    <a:solidFill>
                      <a:prstClr val="white"/>
                    </a:solidFill>
                    <a:latin typeface="Calibri" panose="020F0502020204030204"/>
                  </a:rPr>
                  <a:t>T</a:t>
                </a:r>
              </a:p>
            </p:txBody>
          </p:sp>
          <p:sp>
            <p:nvSpPr>
              <p:cNvPr id="61" name="TextBox 60">
                <a:extLst>
                  <a:ext uri="{FF2B5EF4-FFF2-40B4-BE49-F238E27FC236}">
                    <a16:creationId xmlns:a16="http://schemas.microsoft.com/office/drawing/2014/main" id="{3C66443C-B829-46F1-94BA-091364E32B66}"/>
                  </a:ext>
                </a:extLst>
              </p:cNvPr>
              <p:cNvSpPr txBox="1"/>
              <p:nvPr/>
            </p:nvSpPr>
            <p:spPr>
              <a:xfrm>
                <a:off x="9739010" y="1424813"/>
                <a:ext cx="1573238" cy="374846"/>
              </a:xfrm>
              <a:prstGeom prst="rect">
                <a:avLst/>
              </a:prstGeom>
              <a:noFill/>
            </p:spPr>
            <p:txBody>
              <a:bodyPr wrap="square" rtlCol="0">
                <a:spAutoFit/>
              </a:bodyPr>
              <a:lstStyle/>
              <a:p>
                <a:pPr algn="ctr" defTabSz="914049">
                  <a:defRPr/>
                </a:pPr>
                <a:r>
                  <a:rPr lang="en-US" dirty="0" err="1">
                    <a:solidFill>
                      <a:prstClr val="black"/>
                    </a:solidFill>
                    <a:latin typeface="Calibri" panose="020F0502020204030204"/>
                  </a:rPr>
                  <a:t>SfB</a:t>
                </a:r>
                <a:r>
                  <a:rPr lang="en-US" dirty="0">
                    <a:solidFill>
                      <a:prstClr val="black"/>
                    </a:solidFill>
                    <a:latin typeface="Calibri" panose="020F0502020204030204"/>
                  </a:rPr>
                  <a:t>*</a:t>
                </a:r>
              </a:p>
            </p:txBody>
          </p:sp>
          <p:sp>
            <p:nvSpPr>
              <p:cNvPr id="54" name="Rectangle 53">
                <a:extLst>
                  <a:ext uri="{FF2B5EF4-FFF2-40B4-BE49-F238E27FC236}">
                    <a16:creationId xmlns:a16="http://schemas.microsoft.com/office/drawing/2014/main" id="{53C80A6C-0A23-4B27-80B8-FB34108AB323}"/>
                  </a:ext>
                </a:extLst>
              </p:cNvPr>
              <p:cNvSpPr/>
              <p:nvPr/>
            </p:nvSpPr>
            <p:spPr>
              <a:xfrm>
                <a:off x="8776300" y="3155439"/>
                <a:ext cx="675056" cy="1292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55" name="TextBox 54">
                <a:extLst>
                  <a:ext uri="{FF2B5EF4-FFF2-40B4-BE49-F238E27FC236}">
                    <a16:creationId xmlns:a16="http://schemas.microsoft.com/office/drawing/2014/main" id="{B91184AA-9676-4973-997C-5E27E264CDD1}"/>
                  </a:ext>
                </a:extLst>
              </p:cNvPr>
              <p:cNvSpPr txBox="1"/>
              <p:nvPr/>
            </p:nvSpPr>
            <p:spPr>
              <a:xfrm>
                <a:off x="8331925" y="1424813"/>
                <a:ext cx="1573238" cy="590162"/>
              </a:xfrm>
              <a:prstGeom prst="rect">
                <a:avLst/>
              </a:prstGeom>
              <a:noFill/>
            </p:spPr>
            <p:txBody>
              <a:bodyPr wrap="square" rtlCol="0">
                <a:spAutoFit/>
              </a:bodyPr>
              <a:lstStyle/>
              <a:p>
                <a:pPr algn="ctr" defTabSz="914049">
                  <a:defRPr/>
                </a:pPr>
                <a:r>
                  <a:rPr lang="en-US">
                    <a:solidFill>
                      <a:prstClr val="black"/>
                    </a:solidFill>
                    <a:latin typeface="Calibri" panose="020F0502020204030204"/>
                  </a:rPr>
                  <a:t>Gateway</a:t>
                </a:r>
              </a:p>
              <a:p>
                <a:pPr algn="ctr" defTabSz="896043">
                  <a:defRPr/>
                </a:pPr>
                <a:r>
                  <a:rPr lang="en-US" sz="1371">
                    <a:solidFill>
                      <a:prstClr val="black"/>
                    </a:solidFill>
                  </a:rPr>
                  <a:t>(online)</a:t>
                </a:r>
                <a:endParaRPr lang="en-US">
                  <a:solidFill>
                    <a:prstClr val="black"/>
                  </a:solidFill>
                  <a:latin typeface="Calibri" panose="020F0502020204030204"/>
                </a:endParaRPr>
              </a:p>
            </p:txBody>
          </p:sp>
          <p:sp>
            <p:nvSpPr>
              <p:cNvPr id="58" name="Oval 57">
                <a:extLst>
                  <a:ext uri="{FF2B5EF4-FFF2-40B4-BE49-F238E27FC236}">
                    <a16:creationId xmlns:a16="http://schemas.microsoft.com/office/drawing/2014/main" id="{19A0E0E2-66FD-49BE-BAF6-994A336F5EDB}"/>
                  </a:ext>
                </a:extLst>
              </p:cNvPr>
              <p:cNvSpPr/>
              <p:nvPr/>
            </p:nvSpPr>
            <p:spPr>
              <a:xfrm>
                <a:off x="8846158" y="3548914"/>
                <a:ext cx="495229" cy="4698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000">
                  <a:solidFill>
                    <a:prstClr val="white"/>
                  </a:solidFill>
                  <a:latin typeface="Calibri" panose="020F0502020204030204"/>
                </a:endParaRPr>
              </a:p>
            </p:txBody>
          </p:sp>
          <p:sp>
            <p:nvSpPr>
              <p:cNvPr id="59" name="TextBox 58">
                <a:extLst>
                  <a:ext uri="{FF2B5EF4-FFF2-40B4-BE49-F238E27FC236}">
                    <a16:creationId xmlns:a16="http://schemas.microsoft.com/office/drawing/2014/main" id="{C6652A97-62AF-46A1-8CC1-A23A2DA2EFD1}"/>
                  </a:ext>
                </a:extLst>
              </p:cNvPr>
              <p:cNvSpPr txBox="1"/>
              <p:nvPr/>
            </p:nvSpPr>
            <p:spPr>
              <a:xfrm>
                <a:off x="8771470" y="3162875"/>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GW</a:t>
                </a:r>
              </a:p>
            </p:txBody>
          </p:sp>
          <p:pic>
            <p:nvPicPr>
              <p:cNvPr id="72" name="Picture 71">
                <a:extLst>
                  <a:ext uri="{FF2B5EF4-FFF2-40B4-BE49-F238E27FC236}">
                    <a16:creationId xmlns:a16="http://schemas.microsoft.com/office/drawing/2014/main" id="{D8B800F4-FA57-4074-BCEF-BB7D573CE99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862551" y="2604174"/>
                <a:ext cx="482808" cy="688574"/>
              </a:xfrm>
              <a:prstGeom prst="rect">
                <a:avLst/>
              </a:prstGeom>
              <a:solidFill>
                <a:schemeClr val="bg2"/>
              </a:solidFill>
              <a:ln>
                <a:solidFill>
                  <a:schemeClr val="bg2"/>
                </a:solidFill>
              </a:ln>
            </p:spPr>
          </p:pic>
          <p:pic>
            <p:nvPicPr>
              <p:cNvPr id="74" name="Picture 73">
                <a:extLst>
                  <a:ext uri="{FF2B5EF4-FFF2-40B4-BE49-F238E27FC236}">
                    <a16:creationId xmlns:a16="http://schemas.microsoft.com/office/drawing/2014/main" id="{CE288353-1484-4337-A268-131B204D6EB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054857" y="2604174"/>
                <a:ext cx="482808" cy="688574"/>
              </a:xfrm>
              <a:prstGeom prst="rect">
                <a:avLst/>
              </a:prstGeom>
              <a:solidFill>
                <a:schemeClr val="bg2"/>
              </a:solidFill>
              <a:ln>
                <a:solidFill>
                  <a:schemeClr val="bg2"/>
                </a:solidFill>
              </a:ln>
            </p:spPr>
          </p:pic>
        </p:grpSp>
        <p:sp>
          <p:nvSpPr>
            <p:cNvPr id="51" name="TextBox 50">
              <a:extLst>
                <a:ext uri="{FF2B5EF4-FFF2-40B4-BE49-F238E27FC236}">
                  <a16:creationId xmlns:a16="http://schemas.microsoft.com/office/drawing/2014/main" id="{5988F3E3-A7E2-4ED9-8FBC-07CD9C905470}"/>
                </a:ext>
              </a:extLst>
            </p:cNvPr>
            <p:cNvSpPr txBox="1"/>
            <p:nvPr/>
          </p:nvSpPr>
          <p:spPr>
            <a:xfrm>
              <a:off x="6761018" y="1417619"/>
              <a:ext cx="1776647" cy="590162"/>
            </a:xfrm>
            <a:prstGeom prst="rect">
              <a:avLst/>
            </a:prstGeom>
            <a:noFill/>
          </p:spPr>
          <p:txBody>
            <a:bodyPr wrap="square" rtlCol="0">
              <a:spAutoFit/>
            </a:bodyPr>
            <a:lstStyle/>
            <a:p>
              <a:pPr algn="ctr" defTabSz="914049">
                <a:defRPr/>
              </a:pPr>
              <a:r>
                <a:rPr lang="en-US" dirty="0">
                  <a:solidFill>
                    <a:prstClr val="black"/>
                  </a:solidFill>
                  <a:latin typeface="Calibri" panose="020F0502020204030204"/>
                </a:rPr>
                <a:t>Hybrid topology</a:t>
              </a:r>
            </a:p>
            <a:p>
              <a:pPr algn="ctr" defTabSz="896043">
                <a:defRPr/>
              </a:pPr>
              <a:r>
                <a:rPr lang="en-US" sz="1371" dirty="0">
                  <a:solidFill>
                    <a:prstClr val="black"/>
                  </a:solidFill>
                </a:rPr>
                <a:t>(required)</a:t>
              </a:r>
              <a:endParaRPr lang="en-US" dirty="0">
                <a:solidFill>
                  <a:prstClr val="black"/>
                </a:solidFill>
                <a:latin typeface="Calibri" panose="020F0502020204030204"/>
              </a:endParaRPr>
            </a:p>
          </p:txBody>
        </p:sp>
      </p:grpSp>
      <p:grpSp>
        <p:nvGrpSpPr>
          <p:cNvPr id="22" name="Group 21">
            <a:extLst>
              <a:ext uri="{FF2B5EF4-FFF2-40B4-BE49-F238E27FC236}">
                <a16:creationId xmlns:a16="http://schemas.microsoft.com/office/drawing/2014/main" id="{8E4074CE-B620-419B-9BE0-605D46645976}"/>
              </a:ext>
            </a:extLst>
          </p:cNvPr>
          <p:cNvGrpSpPr/>
          <p:nvPr/>
        </p:nvGrpSpPr>
        <p:grpSpPr>
          <a:xfrm>
            <a:off x="187535" y="1425855"/>
            <a:ext cx="4386785" cy="3023317"/>
            <a:chOff x="186696" y="1425570"/>
            <a:chExt cx="4387407" cy="3023746"/>
          </a:xfrm>
        </p:grpSpPr>
        <p:sp>
          <p:nvSpPr>
            <p:cNvPr id="5" name="Rectangle 4">
              <a:extLst>
                <a:ext uri="{FF2B5EF4-FFF2-40B4-BE49-F238E27FC236}">
                  <a16:creationId xmlns:a16="http://schemas.microsoft.com/office/drawing/2014/main" id="{EB88A99F-749C-4E01-877A-739423DD6F03}"/>
                </a:ext>
              </a:extLst>
            </p:cNvPr>
            <p:cNvSpPr/>
            <p:nvPr/>
          </p:nvSpPr>
          <p:spPr>
            <a:xfrm>
              <a:off x="632313" y="2394021"/>
              <a:ext cx="675056" cy="2046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7" name="TextBox 6">
              <a:extLst>
                <a:ext uri="{FF2B5EF4-FFF2-40B4-BE49-F238E27FC236}">
                  <a16:creationId xmlns:a16="http://schemas.microsoft.com/office/drawing/2014/main" id="{A6751F30-C7DB-4179-AD9E-E2DE330F8C4F}"/>
                </a:ext>
              </a:extLst>
            </p:cNvPr>
            <p:cNvSpPr txBox="1"/>
            <p:nvPr/>
          </p:nvSpPr>
          <p:spPr>
            <a:xfrm>
              <a:off x="186696" y="1425570"/>
              <a:ext cx="1573238" cy="590162"/>
            </a:xfrm>
            <a:prstGeom prst="rect">
              <a:avLst/>
            </a:prstGeom>
            <a:noFill/>
          </p:spPr>
          <p:txBody>
            <a:bodyPr wrap="square" rtlCol="0">
              <a:spAutoFit/>
            </a:bodyPr>
            <a:lstStyle/>
            <a:p>
              <a:pPr algn="ctr" defTabSz="914049">
                <a:defRPr/>
              </a:pPr>
              <a:r>
                <a:rPr lang="en-US">
                  <a:solidFill>
                    <a:prstClr val="black"/>
                  </a:solidFill>
                  <a:latin typeface="Calibri" panose="020F0502020204030204"/>
                </a:rPr>
                <a:t>Islands</a:t>
              </a:r>
            </a:p>
            <a:p>
              <a:pPr algn="ctr" defTabSz="896043">
                <a:defRPr/>
              </a:pPr>
              <a:r>
                <a:rPr lang="en-US" sz="1371">
                  <a:solidFill>
                    <a:prstClr val="black"/>
                  </a:solidFill>
                </a:rPr>
                <a:t>(online)</a:t>
              </a:r>
            </a:p>
          </p:txBody>
        </p:sp>
        <p:sp>
          <p:nvSpPr>
            <p:cNvPr id="8" name="TextBox 7">
              <a:extLst>
                <a:ext uri="{FF2B5EF4-FFF2-40B4-BE49-F238E27FC236}">
                  <a16:creationId xmlns:a16="http://schemas.microsoft.com/office/drawing/2014/main" id="{BF150AF4-E8E4-4C65-A0AF-8EB6A572ED59}"/>
                </a:ext>
              </a:extLst>
            </p:cNvPr>
            <p:cNvSpPr txBox="1"/>
            <p:nvPr/>
          </p:nvSpPr>
          <p:spPr>
            <a:xfrm>
              <a:off x="627483" y="2394021"/>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A</a:t>
              </a:r>
            </a:p>
          </p:txBody>
        </p:sp>
        <p:sp>
          <p:nvSpPr>
            <p:cNvPr id="9" name="Oval 8">
              <a:extLst>
                <a:ext uri="{FF2B5EF4-FFF2-40B4-BE49-F238E27FC236}">
                  <a16:creationId xmlns:a16="http://schemas.microsoft.com/office/drawing/2014/main" id="{D588C60C-428D-493F-878B-A5B4E8B7719D}"/>
                </a:ext>
              </a:extLst>
            </p:cNvPr>
            <p:cNvSpPr/>
            <p:nvPr/>
          </p:nvSpPr>
          <p:spPr>
            <a:xfrm>
              <a:off x="738873" y="2711086"/>
              <a:ext cx="495230" cy="469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r>
                <a:rPr lang="en-US" sz="1000" err="1">
                  <a:solidFill>
                    <a:prstClr val="white"/>
                  </a:solidFill>
                  <a:latin typeface="Calibri" panose="020F0502020204030204"/>
                </a:rPr>
                <a:t>SfBO</a:t>
              </a:r>
              <a:endParaRPr lang="en-US" sz="1000">
                <a:solidFill>
                  <a:prstClr val="white"/>
                </a:solidFill>
                <a:latin typeface="Calibri" panose="020F0502020204030204"/>
              </a:endParaRPr>
            </a:p>
          </p:txBody>
        </p:sp>
        <p:sp>
          <p:nvSpPr>
            <p:cNvPr id="10" name="Oval 9">
              <a:extLst>
                <a:ext uri="{FF2B5EF4-FFF2-40B4-BE49-F238E27FC236}">
                  <a16:creationId xmlns:a16="http://schemas.microsoft.com/office/drawing/2014/main" id="{D4D55D8C-D1CF-4E8E-B879-71C862E0F8E0}"/>
                </a:ext>
              </a:extLst>
            </p:cNvPr>
            <p:cNvSpPr/>
            <p:nvPr/>
          </p:nvSpPr>
          <p:spPr>
            <a:xfrm>
              <a:off x="738873" y="3550624"/>
              <a:ext cx="495230" cy="469830"/>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r>
                <a:rPr lang="en-US" sz="1000">
                  <a:solidFill>
                    <a:prstClr val="white"/>
                  </a:solidFill>
                  <a:latin typeface="Calibri" panose="020F0502020204030204"/>
                </a:rPr>
                <a:t>T</a:t>
              </a:r>
            </a:p>
          </p:txBody>
        </p:sp>
        <p:sp>
          <p:nvSpPr>
            <p:cNvPr id="16" name="Rectangle 15">
              <a:extLst>
                <a:ext uri="{FF2B5EF4-FFF2-40B4-BE49-F238E27FC236}">
                  <a16:creationId xmlns:a16="http://schemas.microsoft.com/office/drawing/2014/main" id="{6A0859C4-D6BA-4370-8460-6BAE76C4166B}"/>
                </a:ext>
              </a:extLst>
            </p:cNvPr>
            <p:cNvSpPr/>
            <p:nvPr/>
          </p:nvSpPr>
          <p:spPr>
            <a:xfrm>
              <a:off x="3444199" y="2394021"/>
              <a:ext cx="675055" cy="2032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17" name="TextBox 16">
              <a:extLst>
                <a:ext uri="{FF2B5EF4-FFF2-40B4-BE49-F238E27FC236}">
                  <a16:creationId xmlns:a16="http://schemas.microsoft.com/office/drawing/2014/main" id="{AC6F3898-AEDB-423B-A8C8-93A8D715D331}"/>
                </a:ext>
              </a:extLst>
            </p:cNvPr>
            <p:cNvSpPr txBox="1"/>
            <p:nvPr/>
          </p:nvSpPr>
          <p:spPr>
            <a:xfrm>
              <a:off x="3443996" y="2394021"/>
              <a:ext cx="656019"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User B</a:t>
              </a:r>
            </a:p>
          </p:txBody>
        </p:sp>
        <p:sp>
          <p:nvSpPr>
            <p:cNvPr id="18" name="Oval 17">
              <a:extLst>
                <a:ext uri="{FF2B5EF4-FFF2-40B4-BE49-F238E27FC236}">
                  <a16:creationId xmlns:a16="http://schemas.microsoft.com/office/drawing/2014/main" id="{E6EDBF56-9386-4B8B-A0BF-54D9A05FA1EE}"/>
                </a:ext>
              </a:extLst>
            </p:cNvPr>
            <p:cNvSpPr/>
            <p:nvPr/>
          </p:nvSpPr>
          <p:spPr>
            <a:xfrm>
              <a:off x="3538774" y="2711086"/>
              <a:ext cx="495229" cy="469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r>
                <a:rPr lang="en-US" sz="1000">
                  <a:solidFill>
                    <a:prstClr val="white"/>
                  </a:solidFill>
                  <a:latin typeface="Calibri" panose="020F0502020204030204"/>
                </a:rPr>
                <a:t>SfB</a:t>
              </a:r>
            </a:p>
          </p:txBody>
        </p:sp>
        <p:sp>
          <p:nvSpPr>
            <p:cNvPr id="19" name="Oval 18">
              <a:extLst>
                <a:ext uri="{FF2B5EF4-FFF2-40B4-BE49-F238E27FC236}">
                  <a16:creationId xmlns:a16="http://schemas.microsoft.com/office/drawing/2014/main" id="{6EFB219D-9643-49BD-AD39-944E69188583}"/>
                </a:ext>
              </a:extLst>
            </p:cNvPr>
            <p:cNvSpPr/>
            <p:nvPr/>
          </p:nvSpPr>
          <p:spPr>
            <a:xfrm>
              <a:off x="3538774" y="3548995"/>
              <a:ext cx="495229" cy="469830"/>
            </a:xfrm>
            <a:prstGeom prst="ellipse">
              <a:avLst/>
            </a:prstGeom>
            <a:solidFill>
              <a:schemeClr val="bg1">
                <a:lumMod val="65000"/>
              </a:schemeClr>
            </a:solidFill>
            <a:ln>
              <a:solidFill>
                <a:srgbClr val="555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r>
                <a:rPr lang="en-US" sz="1000">
                  <a:solidFill>
                    <a:prstClr val="white"/>
                  </a:solidFill>
                  <a:latin typeface="Calibri" panose="020F0502020204030204"/>
                </a:rPr>
                <a:t>T</a:t>
              </a:r>
            </a:p>
          </p:txBody>
        </p:sp>
        <p:sp>
          <p:nvSpPr>
            <p:cNvPr id="24" name="TextBox 23">
              <a:extLst>
                <a:ext uri="{FF2B5EF4-FFF2-40B4-BE49-F238E27FC236}">
                  <a16:creationId xmlns:a16="http://schemas.microsoft.com/office/drawing/2014/main" id="{1531BE13-3F68-4365-837A-BB561CD019BF}"/>
                </a:ext>
              </a:extLst>
            </p:cNvPr>
            <p:cNvSpPr txBox="1"/>
            <p:nvPr/>
          </p:nvSpPr>
          <p:spPr>
            <a:xfrm>
              <a:off x="3000865" y="1426523"/>
              <a:ext cx="1573238" cy="374846"/>
            </a:xfrm>
            <a:prstGeom prst="rect">
              <a:avLst/>
            </a:prstGeom>
            <a:noFill/>
          </p:spPr>
          <p:txBody>
            <a:bodyPr wrap="square" rtlCol="0">
              <a:spAutoFit/>
            </a:bodyPr>
            <a:lstStyle/>
            <a:p>
              <a:pPr algn="ctr" defTabSz="914049">
                <a:defRPr/>
              </a:pPr>
              <a:r>
                <a:rPr lang="en-US" dirty="0" err="1">
                  <a:solidFill>
                    <a:prstClr val="black"/>
                  </a:solidFill>
                  <a:latin typeface="Calibri" panose="020F0502020204030204"/>
                </a:rPr>
                <a:t>SfB</a:t>
              </a:r>
              <a:r>
                <a:rPr lang="en-US" dirty="0">
                  <a:solidFill>
                    <a:prstClr val="black"/>
                  </a:solidFill>
                  <a:latin typeface="Calibri" panose="020F0502020204030204"/>
                </a:rPr>
                <a:t>*</a:t>
              </a:r>
            </a:p>
          </p:txBody>
        </p:sp>
        <p:sp>
          <p:nvSpPr>
            <p:cNvPr id="37" name="Rectangle 36">
              <a:extLst>
                <a:ext uri="{FF2B5EF4-FFF2-40B4-BE49-F238E27FC236}">
                  <a16:creationId xmlns:a16="http://schemas.microsoft.com/office/drawing/2014/main" id="{3B45788D-FEBA-4260-A528-8F0152020AB1}"/>
                </a:ext>
              </a:extLst>
            </p:cNvPr>
            <p:cNvSpPr/>
            <p:nvPr/>
          </p:nvSpPr>
          <p:spPr>
            <a:xfrm>
              <a:off x="2028630" y="3157149"/>
              <a:ext cx="675056" cy="1292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765">
                <a:solidFill>
                  <a:prstClr val="white"/>
                </a:solidFill>
                <a:latin typeface="Calibri" panose="020F0502020204030204"/>
              </a:endParaRPr>
            </a:p>
          </p:txBody>
        </p:sp>
        <p:sp>
          <p:nvSpPr>
            <p:cNvPr id="26" name="TextBox 25">
              <a:extLst>
                <a:ext uri="{FF2B5EF4-FFF2-40B4-BE49-F238E27FC236}">
                  <a16:creationId xmlns:a16="http://schemas.microsoft.com/office/drawing/2014/main" id="{65B6A9DC-2402-4E0C-8128-8B5AC637967F}"/>
                </a:ext>
              </a:extLst>
            </p:cNvPr>
            <p:cNvSpPr txBox="1"/>
            <p:nvPr/>
          </p:nvSpPr>
          <p:spPr>
            <a:xfrm>
              <a:off x="1593780" y="1426523"/>
              <a:ext cx="1573238" cy="590162"/>
            </a:xfrm>
            <a:prstGeom prst="rect">
              <a:avLst/>
            </a:prstGeom>
            <a:noFill/>
          </p:spPr>
          <p:txBody>
            <a:bodyPr wrap="square" rtlCol="0">
              <a:spAutoFit/>
            </a:bodyPr>
            <a:lstStyle/>
            <a:p>
              <a:pPr algn="ctr" defTabSz="914049">
                <a:defRPr/>
              </a:pPr>
              <a:r>
                <a:rPr lang="en-US">
                  <a:solidFill>
                    <a:prstClr val="black"/>
                  </a:solidFill>
                  <a:latin typeface="Calibri" panose="020F0502020204030204"/>
                </a:rPr>
                <a:t>Gateway</a:t>
              </a:r>
            </a:p>
            <a:p>
              <a:pPr algn="ctr" defTabSz="896043">
                <a:defRPr/>
              </a:pPr>
              <a:r>
                <a:rPr lang="en-US" sz="1371">
                  <a:solidFill>
                    <a:prstClr val="black"/>
                  </a:solidFill>
                </a:rPr>
                <a:t>(online)</a:t>
              </a:r>
              <a:endParaRPr lang="en-US">
                <a:solidFill>
                  <a:prstClr val="black"/>
                </a:solidFill>
                <a:latin typeface="Calibri" panose="020F0502020204030204"/>
              </a:endParaRPr>
            </a:p>
          </p:txBody>
        </p:sp>
        <p:sp>
          <p:nvSpPr>
            <p:cNvPr id="36" name="Oval 35">
              <a:extLst>
                <a:ext uri="{FF2B5EF4-FFF2-40B4-BE49-F238E27FC236}">
                  <a16:creationId xmlns:a16="http://schemas.microsoft.com/office/drawing/2014/main" id="{A4C9F931-38DF-45BD-BCC6-F6AFA2B2A4AB}"/>
                </a:ext>
              </a:extLst>
            </p:cNvPr>
            <p:cNvSpPr/>
            <p:nvPr/>
          </p:nvSpPr>
          <p:spPr>
            <a:xfrm>
              <a:off x="2108013" y="3550624"/>
              <a:ext cx="495229" cy="4698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sz="1000">
                <a:solidFill>
                  <a:prstClr val="white"/>
                </a:solidFill>
                <a:latin typeface="Calibri" panose="020F0502020204030204"/>
              </a:endParaRPr>
            </a:p>
          </p:txBody>
        </p:sp>
        <p:sp>
          <p:nvSpPr>
            <p:cNvPr id="38" name="TextBox 37">
              <a:extLst>
                <a:ext uri="{FF2B5EF4-FFF2-40B4-BE49-F238E27FC236}">
                  <a16:creationId xmlns:a16="http://schemas.microsoft.com/office/drawing/2014/main" id="{0A8D05A9-7CE8-4520-915A-760D20C2A147}"/>
                </a:ext>
              </a:extLst>
            </p:cNvPr>
            <p:cNvSpPr txBox="1"/>
            <p:nvPr/>
          </p:nvSpPr>
          <p:spPr>
            <a:xfrm>
              <a:off x="2033325" y="3174110"/>
              <a:ext cx="675056" cy="257086"/>
            </a:xfrm>
            <a:prstGeom prst="rect">
              <a:avLst/>
            </a:prstGeom>
            <a:noFill/>
          </p:spPr>
          <p:txBody>
            <a:bodyPr wrap="square" rtlCol="0">
              <a:spAutoFit/>
            </a:bodyPr>
            <a:lstStyle/>
            <a:p>
              <a:pPr algn="ctr" defTabSz="914049">
                <a:defRPr/>
              </a:pPr>
              <a:r>
                <a:rPr lang="en-US" sz="1050">
                  <a:solidFill>
                    <a:prstClr val="black">
                      <a:lumMod val="50000"/>
                      <a:lumOff val="50000"/>
                    </a:prstClr>
                  </a:solidFill>
                  <a:latin typeface="Calibri" panose="020F0502020204030204"/>
                </a:rPr>
                <a:t>GW</a:t>
              </a:r>
            </a:p>
          </p:txBody>
        </p:sp>
      </p:grpSp>
      <p:grpSp>
        <p:nvGrpSpPr>
          <p:cNvPr id="14" name="Group 13">
            <a:extLst>
              <a:ext uri="{FF2B5EF4-FFF2-40B4-BE49-F238E27FC236}">
                <a16:creationId xmlns:a16="http://schemas.microsoft.com/office/drawing/2014/main" id="{7B62B259-CBD6-424E-BBD5-500FB9E61E69}"/>
              </a:ext>
            </a:extLst>
          </p:cNvPr>
          <p:cNvGrpSpPr/>
          <p:nvPr/>
        </p:nvGrpSpPr>
        <p:grpSpPr>
          <a:xfrm>
            <a:off x="1162277" y="2946070"/>
            <a:ext cx="2376859" cy="839419"/>
            <a:chOff x="1161578" y="2946001"/>
            <a:chExt cx="2377196" cy="839538"/>
          </a:xfrm>
        </p:grpSpPr>
        <p:cxnSp>
          <p:nvCxnSpPr>
            <p:cNvPr id="30" name="Straight Arrow Connector 29">
              <a:extLst>
                <a:ext uri="{FF2B5EF4-FFF2-40B4-BE49-F238E27FC236}">
                  <a16:creationId xmlns:a16="http://schemas.microsoft.com/office/drawing/2014/main" id="{4ABE9760-ADE5-4B6F-B1A3-65E4FA1EE963}"/>
                </a:ext>
              </a:extLst>
            </p:cNvPr>
            <p:cNvCxnSpPr>
              <a:cxnSpLocks/>
              <a:stCxn id="36" idx="1"/>
              <a:endCxn id="9" idx="5"/>
            </p:cNvCxnSpPr>
            <p:nvPr/>
          </p:nvCxnSpPr>
          <p:spPr>
            <a:xfrm flipH="1" flipV="1">
              <a:off x="1161578" y="3112111"/>
              <a:ext cx="1018960" cy="507318"/>
            </a:xfrm>
            <a:prstGeom prst="straightConnector1">
              <a:avLst/>
            </a:prstGeom>
            <a:ln w="127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7F010FF-7437-4FA6-9FF5-CC39C2374913}"/>
                </a:ext>
              </a:extLst>
            </p:cNvPr>
            <p:cNvCxnSpPr>
              <a:cxnSpLocks/>
              <a:stCxn id="10" idx="6"/>
              <a:endCxn id="36" idx="2"/>
            </p:cNvCxnSpPr>
            <p:nvPr/>
          </p:nvCxnSpPr>
          <p:spPr>
            <a:xfrm>
              <a:off x="1234103" y="3785539"/>
              <a:ext cx="873910" cy="0"/>
            </a:xfrm>
            <a:prstGeom prst="straightConnector1">
              <a:avLst/>
            </a:prstGeom>
            <a:ln w="12700">
              <a:solidFill>
                <a:srgbClr val="3D3F8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91EAB7-BCAD-446A-A933-681016BCD498}"/>
                </a:ext>
              </a:extLst>
            </p:cNvPr>
            <p:cNvCxnSpPr>
              <a:cxnSpLocks/>
              <a:stCxn id="9" idx="6"/>
              <a:endCxn id="18" idx="2"/>
            </p:cNvCxnSpPr>
            <p:nvPr/>
          </p:nvCxnSpPr>
          <p:spPr>
            <a:xfrm>
              <a:off x="1234103" y="2946001"/>
              <a:ext cx="2304671" cy="0"/>
            </a:xfrm>
            <a:prstGeom prst="straightConnector1">
              <a:avLst/>
            </a:prstGeom>
            <a:ln w="127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a:extLst>
              <a:ext uri="{FF2B5EF4-FFF2-40B4-BE49-F238E27FC236}">
                <a16:creationId xmlns:a16="http://schemas.microsoft.com/office/drawing/2014/main" id="{F4D501E3-F3FE-4684-A7C7-82727CF7170F}"/>
              </a:ext>
            </a:extLst>
          </p:cNvPr>
          <p:cNvCxnSpPr>
            <a:cxnSpLocks/>
            <a:stCxn id="58" idx="1"/>
            <a:endCxn id="69" idx="6"/>
          </p:cNvCxnSpPr>
          <p:nvPr/>
        </p:nvCxnSpPr>
        <p:spPr>
          <a:xfrm flipH="1" flipV="1">
            <a:off x="6523533" y="2944360"/>
            <a:ext cx="2394751" cy="673332"/>
          </a:xfrm>
          <a:prstGeom prst="straightConnector1">
            <a:avLst/>
          </a:prstGeom>
          <a:ln w="12700">
            <a:solidFill>
              <a:srgbClr val="C000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AECCCD1B-7E22-49E8-9230-0C9AADF9D108}"/>
              </a:ext>
            </a:extLst>
          </p:cNvPr>
          <p:cNvCxnSpPr>
            <a:cxnSpLocks/>
            <a:stCxn id="58" idx="4"/>
            <a:endCxn id="70" idx="4"/>
          </p:cNvCxnSpPr>
          <p:nvPr/>
        </p:nvCxnSpPr>
        <p:spPr>
          <a:xfrm rot="5400000">
            <a:off x="7684650" y="2609963"/>
            <a:ext cx="12698" cy="2817396"/>
          </a:xfrm>
          <a:prstGeom prst="bentConnector3">
            <a:avLst>
              <a:gd name="adj1" fmla="val 6675000"/>
            </a:avLst>
          </a:prstGeom>
          <a:ln w="12700">
            <a:solidFill>
              <a:srgbClr val="3D3F8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AC56D5D-C27A-4AC2-9752-C01E5799231D}"/>
              </a:ext>
            </a:extLst>
          </p:cNvPr>
          <p:cNvSpPr txBox="1"/>
          <p:nvPr/>
        </p:nvSpPr>
        <p:spPr>
          <a:xfrm>
            <a:off x="6127984" y="5727745"/>
            <a:ext cx="4948563" cy="939739"/>
          </a:xfrm>
          <a:prstGeom prst="rect">
            <a:avLst/>
          </a:prstGeom>
          <a:noFill/>
        </p:spPr>
        <p:txBody>
          <a:bodyPr wrap="square" rtlCol="0">
            <a:spAutoFit/>
          </a:bodyPr>
          <a:lstStyle/>
          <a:p>
            <a:pPr algn="ctr" defTabSz="914049">
              <a:defRPr/>
            </a:pPr>
            <a:r>
              <a:rPr lang="en-US" dirty="0">
                <a:solidFill>
                  <a:srgbClr val="FF0000"/>
                </a:solidFill>
                <a:latin typeface="Calibri" panose="020F0502020204030204"/>
              </a:rPr>
              <a:t>User A does not have an </a:t>
            </a:r>
            <a:r>
              <a:rPr lang="en-US" dirty="0" err="1">
                <a:solidFill>
                  <a:srgbClr val="FF0000"/>
                </a:solidFill>
                <a:latin typeface="Calibri" panose="020F0502020204030204"/>
              </a:rPr>
              <a:t>SfBO</a:t>
            </a:r>
            <a:r>
              <a:rPr lang="en-US" dirty="0">
                <a:solidFill>
                  <a:srgbClr val="FF0000"/>
                </a:solidFill>
                <a:latin typeface="Calibri" panose="020F0502020204030204"/>
              </a:rPr>
              <a:t> account, cannot use the interop GW, no interop, can’t use Teams to communicate with </a:t>
            </a:r>
            <a:r>
              <a:rPr lang="en-US" dirty="0" err="1">
                <a:solidFill>
                  <a:srgbClr val="FF0000"/>
                </a:solidFill>
                <a:latin typeface="Calibri" panose="020F0502020204030204"/>
              </a:rPr>
              <a:t>SfB</a:t>
            </a:r>
            <a:r>
              <a:rPr lang="en-US" dirty="0">
                <a:solidFill>
                  <a:srgbClr val="FF0000"/>
                </a:solidFill>
                <a:latin typeface="Calibri" panose="020F0502020204030204"/>
              </a:rPr>
              <a:t>* mode users, must use </a:t>
            </a:r>
            <a:r>
              <a:rPr lang="en-US" dirty="0" err="1">
                <a:solidFill>
                  <a:srgbClr val="FF0000"/>
                </a:solidFill>
                <a:latin typeface="Calibri" panose="020F0502020204030204"/>
              </a:rPr>
              <a:t>SfB</a:t>
            </a:r>
            <a:endParaRPr lang="en-US" dirty="0">
              <a:solidFill>
                <a:srgbClr val="FF0000"/>
              </a:solidFill>
              <a:latin typeface="Calibri" panose="020F0502020204030204"/>
            </a:endParaRPr>
          </a:p>
        </p:txBody>
      </p:sp>
      <p:sp>
        <p:nvSpPr>
          <p:cNvPr id="48" name="Title 1">
            <a:extLst>
              <a:ext uri="{FF2B5EF4-FFF2-40B4-BE49-F238E27FC236}">
                <a16:creationId xmlns:a16="http://schemas.microsoft.com/office/drawing/2014/main" id="{954A3697-22E7-4929-9F3A-BC1805BEF311}"/>
              </a:ext>
            </a:extLst>
          </p:cNvPr>
          <p:cNvSpPr>
            <a:spLocks noGrp="1"/>
          </p:cNvSpPr>
          <p:nvPr>
            <p:ph type="title"/>
          </p:nvPr>
        </p:nvSpPr>
        <p:spPr>
          <a:xfrm>
            <a:off x="351456" y="71164"/>
            <a:ext cx="10514108" cy="553982"/>
          </a:xfrm>
        </p:spPr>
        <p:txBody>
          <a:bodyPr/>
          <a:lstStyle/>
          <a:p>
            <a:r>
              <a:rPr lang="en-US" dirty="0"/>
              <a:t>In-tenant interop flows (conceptual) – 3</a:t>
            </a:r>
          </a:p>
        </p:txBody>
      </p:sp>
      <p:sp>
        <p:nvSpPr>
          <p:cNvPr id="49" name="Rectangle 48">
            <a:extLst>
              <a:ext uri="{FF2B5EF4-FFF2-40B4-BE49-F238E27FC236}">
                <a16:creationId xmlns:a16="http://schemas.microsoft.com/office/drawing/2014/main" id="{C2C4DE39-54B8-4A9F-9D4E-E80335CFEE92}"/>
              </a:ext>
            </a:extLst>
          </p:cNvPr>
          <p:cNvSpPr/>
          <p:nvPr/>
        </p:nvSpPr>
        <p:spPr>
          <a:xfrm>
            <a:off x="422132" y="579594"/>
            <a:ext cx="5598727" cy="406208"/>
          </a:xfrm>
          <a:prstGeom prst="rect">
            <a:avLst/>
          </a:prstGeom>
        </p:spPr>
        <p:txBody>
          <a:bodyPr wrap="square">
            <a:spAutoFit/>
          </a:bodyPr>
          <a:lstStyle/>
          <a:p>
            <a:pPr defTabSz="932563">
              <a:spcBef>
                <a:spcPct val="20000"/>
              </a:spcBef>
              <a:buSzPct val="90000"/>
            </a:pPr>
            <a:r>
              <a:rPr lang="en-US" sz="2000" dirty="0">
                <a:solidFill>
                  <a:srgbClr val="5558AF"/>
                </a:solidFill>
                <a:latin typeface="Segoe UI" panose="020B0502040204020203" pitchFamily="34" charset="0"/>
                <a:cs typeface="Segoe UI" panose="020B0502040204020203" pitchFamily="34" charset="0"/>
              </a:rPr>
              <a:t>Islands and </a:t>
            </a:r>
            <a:r>
              <a:rPr lang="en-US" sz="2000" dirty="0" err="1">
                <a:solidFill>
                  <a:srgbClr val="5558AF"/>
                </a:solidFill>
                <a:latin typeface="Segoe UI" panose="020B0502040204020203" pitchFamily="34" charset="0"/>
                <a:cs typeface="Segoe UI" panose="020B0502040204020203" pitchFamily="34" charset="0"/>
              </a:rPr>
              <a:t>SfB</a:t>
            </a:r>
            <a:r>
              <a:rPr lang="en-US" sz="2000" dirty="0">
                <a:solidFill>
                  <a:srgbClr val="5558AF"/>
                </a:solidFill>
                <a:latin typeface="Segoe UI" panose="020B0502040204020203" pitchFamily="34" charset="0"/>
                <a:cs typeface="Segoe UI" panose="020B0502040204020203" pitchFamily="34" charset="0"/>
              </a:rPr>
              <a:t>* </a:t>
            </a:r>
          </a:p>
        </p:txBody>
      </p:sp>
      <p:sp>
        <p:nvSpPr>
          <p:cNvPr id="50" name="Rectangle 49">
            <a:extLst>
              <a:ext uri="{FF2B5EF4-FFF2-40B4-BE49-F238E27FC236}">
                <a16:creationId xmlns:a16="http://schemas.microsoft.com/office/drawing/2014/main" id="{C739FA1C-ABF6-4900-84B1-279BD77C63F4}"/>
              </a:ext>
            </a:extLst>
          </p:cNvPr>
          <p:cNvSpPr/>
          <p:nvPr/>
        </p:nvSpPr>
        <p:spPr>
          <a:xfrm>
            <a:off x="109067" y="5773905"/>
            <a:ext cx="4948563" cy="845689"/>
          </a:xfrm>
          <a:prstGeom prst="rect">
            <a:avLst/>
          </a:prstGeom>
        </p:spPr>
        <p:txBody>
          <a:bodyPr wrap="square">
            <a:spAutoFit/>
          </a:bodyPr>
          <a:lstStyle/>
          <a:p>
            <a:pPr marL="0" lvl="1" algn="ctr"/>
            <a:r>
              <a:rPr lang="en-US" sz="1600" dirty="0" err="1"/>
              <a:t>SfB</a:t>
            </a:r>
            <a:r>
              <a:rPr lang="en-US" sz="1600" dirty="0"/>
              <a:t>* refers to any of the following modes: </a:t>
            </a:r>
            <a:r>
              <a:rPr lang="en-US" sz="1600" dirty="0" err="1"/>
              <a:t>SfBOnly</a:t>
            </a:r>
            <a:r>
              <a:rPr lang="en-US" sz="1600" dirty="0"/>
              <a:t>, </a:t>
            </a:r>
            <a:r>
              <a:rPr lang="en-US" sz="1600" dirty="0" err="1"/>
              <a:t>SfBWithTeamsCollab</a:t>
            </a:r>
            <a:r>
              <a:rPr lang="en-US" sz="1600" dirty="0"/>
              <a:t>, and </a:t>
            </a:r>
            <a:r>
              <a:rPr lang="en-US" sz="1600" dirty="0" err="1"/>
              <a:t>SfBWithTeamsCollabAndMeetings</a:t>
            </a:r>
            <a:endParaRPr lang="en-US" sz="1600" dirty="0"/>
          </a:p>
        </p:txBody>
      </p:sp>
      <p:sp>
        <p:nvSpPr>
          <p:cNvPr id="52" name="TextBox 51">
            <a:extLst>
              <a:ext uri="{FF2B5EF4-FFF2-40B4-BE49-F238E27FC236}">
                <a16:creationId xmlns:a16="http://schemas.microsoft.com/office/drawing/2014/main" id="{4E94A6A5-EFB7-4A9B-859B-2C1535860EF8}"/>
              </a:ext>
            </a:extLst>
          </p:cNvPr>
          <p:cNvSpPr txBox="1"/>
          <p:nvPr/>
        </p:nvSpPr>
        <p:spPr>
          <a:xfrm>
            <a:off x="644906" y="4885587"/>
            <a:ext cx="3472040" cy="633625"/>
          </a:xfrm>
          <a:prstGeom prst="rect">
            <a:avLst/>
          </a:prstGeom>
          <a:noFill/>
        </p:spPr>
        <p:txBody>
          <a:bodyPr wrap="square" lIns="0" tIns="0" rIns="0" bIns="0" rtlCol="0">
            <a:spAutoFit/>
          </a:bodyPr>
          <a:lstStyle/>
          <a:p>
            <a:pPr algn="ctr"/>
            <a:r>
              <a:rPr lang="en-US" sz="1372" dirty="0">
                <a:gradFill>
                  <a:gsLst>
                    <a:gs pos="2917">
                      <a:schemeClr val="tx1"/>
                    </a:gs>
                    <a:gs pos="30000">
                      <a:schemeClr val="tx1"/>
                    </a:gs>
                  </a:gsLst>
                  <a:lin ang="5400000" scaled="0"/>
                </a:gradFill>
              </a:rPr>
              <a:t>Scenario #4a: </a:t>
            </a:r>
          </a:p>
          <a:p>
            <a:pPr algn="ctr"/>
            <a:r>
              <a:rPr lang="en-US" sz="1372" dirty="0">
                <a:gradFill>
                  <a:gsLst>
                    <a:gs pos="2917">
                      <a:schemeClr val="tx1"/>
                    </a:gs>
                    <a:gs pos="30000">
                      <a:schemeClr val="tx1"/>
                    </a:gs>
                  </a:gsLst>
                  <a:lin ang="5400000" scaled="0"/>
                </a:gradFill>
              </a:rPr>
              <a:t>Islands mode [Skype account online] - talking to Skype for Business online user </a:t>
            </a:r>
          </a:p>
        </p:txBody>
      </p:sp>
      <p:sp>
        <p:nvSpPr>
          <p:cNvPr id="53" name="TextBox 52">
            <a:extLst>
              <a:ext uri="{FF2B5EF4-FFF2-40B4-BE49-F238E27FC236}">
                <a16:creationId xmlns:a16="http://schemas.microsoft.com/office/drawing/2014/main" id="{6302C628-11CC-4800-8936-3DAB3E8D189D}"/>
              </a:ext>
            </a:extLst>
          </p:cNvPr>
          <p:cNvSpPr txBox="1"/>
          <p:nvPr/>
        </p:nvSpPr>
        <p:spPr>
          <a:xfrm>
            <a:off x="5916406" y="4885587"/>
            <a:ext cx="4940320" cy="633625"/>
          </a:xfrm>
          <a:prstGeom prst="rect">
            <a:avLst/>
          </a:prstGeom>
          <a:noFill/>
        </p:spPr>
        <p:txBody>
          <a:bodyPr wrap="square" lIns="0" tIns="0" rIns="0" bIns="0" rtlCol="0">
            <a:spAutoFit/>
          </a:bodyPr>
          <a:lstStyle/>
          <a:p>
            <a:pPr algn="ctr"/>
            <a:r>
              <a:rPr lang="en-US" sz="1372" dirty="0">
                <a:gradFill>
                  <a:gsLst>
                    <a:gs pos="2917">
                      <a:schemeClr val="tx1"/>
                    </a:gs>
                    <a:gs pos="30000">
                      <a:schemeClr val="tx1"/>
                    </a:gs>
                  </a:gsLst>
                  <a:lin ang="5400000" scaled="0"/>
                </a:gradFill>
              </a:rPr>
              <a:t>Scenario #4a: </a:t>
            </a:r>
          </a:p>
          <a:p>
            <a:pPr algn="ctr"/>
            <a:r>
              <a:rPr lang="en-US" sz="1372" dirty="0">
                <a:gradFill>
                  <a:gsLst>
                    <a:gs pos="2917">
                      <a:schemeClr val="tx1"/>
                    </a:gs>
                    <a:gs pos="30000">
                      <a:schemeClr val="tx1"/>
                    </a:gs>
                  </a:gsLst>
                  <a:lin ang="5400000" scaled="0"/>
                </a:gradFill>
              </a:rPr>
              <a:t>Islands mode [Skype account on-premises] - talking to Skype for Business online user </a:t>
            </a:r>
          </a:p>
        </p:txBody>
      </p:sp>
      <p:sp>
        <p:nvSpPr>
          <p:cNvPr id="56" name="Rectangle: Rounded Corners 55">
            <a:extLst>
              <a:ext uri="{FF2B5EF4-FFF2-40B4-BE49-F238E27FC236}">
                <a16:creationId xmlns:a16="http://schemas.microsoft.com/office/drawing/2014/main" id="{E4AB239F-37DC-4353-8C9A-794A0727F4C2}"/>
              </a:ext>
            </a:extLst>
          </p:cNvPr>
          <p:cNvSpPr/>
          <p:nvPr/>
        </p:nvSpPr>
        <p:spPr bwMode="auto">
          <a:xfrm>
            <a:off x="351456" y="1271072"/>
            <a:ext cx="4198237" cy="4387494"/>
          </a:xfrm>
          <a:prstGeom prst="roundRect">
            <a:avLst/>
          </a:prstGeom>
          <a:noFill/>
          <a:ln>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dirty="0">
              <a:gradFill>
                <a:gsLst>
                  <a:gs pos="40075">
                    <a:srgbClr val="FFFFFF"/>
                  </a:gs>
                  <a:gs pos="30000">
                    <a:srgbClr val="FFFFFF"/>
                  </a:gs>
                </a:gsLst>
                <a:lin ang="5400000" scaled="0"/>
              </a:gradFill>
            </a:endParaRPr>
          </a:p>
        </p:txBody>
      </p:sp>
      <p:sp>
        <p:nvSpPr>
          <p:cNvPr id="73" name="Rectangle: Rounded Corners 72">
            <a:extLst>
              <a:ext uri="{FF2B5EF4-FFF2-40B4-BE49-F238E27FC236}">
                <a16:creationId xmlns:a16="http://schemas.microsoft.com/office/drawing/2014/main" id="{902525DF-6237-4A5F-9F8E-0AE38EDF1631}"/>
              </a:ext>
            </a:extLst>
          </p:cNvPr>
          <p:cNvSpPr/>
          <p:nvPr/>
        </p:nvSpPr>
        <p:spPr bwMode="auto">
          <a:xfrm>
            <a:off x="5675460" y="1271072"/>
            <a:ext cx="5598727" cy="4387494"/>
          </a:xfrm>
          <a:prstGeom prst="roundRect">
            <a:avLst/>
          </a:prstGeom>
          <a:noFill/>
          <a:ln>
            <a:solidFill>
              <a:srgbClr val="00206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dirty="0">
              <a:gradFill>
                <a:gsLst>
                  <a:gs pos="40075">
                    <a:srgbClr val="FFFFFF"/>
                  </a:gs>
                  <a:gs pos="30000">
                    <a:srgbClr val="FFFFFF"/>
                  </a:gs>
                </a:gsLst>
                <a:lin ang="5400000" scaled="0"/>
              </a:gradFill>
            </a:endParaRPr>
          </a:p>
        </p:txBody>
      </p:sp>
    </p:spTree>
    <p:custDataLst>
      <p:tags r:id="rId1"/>
    </p:custDataLst>
    <p:extLst>
      <p:ext uri="{BB962C8B-B14F-4D97-AF65-F5344CB8AC3E}">
        <p14:creationId xmlns:p14="http://schemas.microsoft.com/office/powerpoint/2010/main" val="3028447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53" grpId="0"/>
      <p:bldP spid="7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3B51-F79D-4FFF-83C9-3E0D6367D5EF}"/>
              </a:ext>
            </a:extLst>
          </p:cNvPr>
          <p:cNvSpPr>
            <a:spLocks noGrp="1"/>
          </p:cNvSpPr>
          <p:nvPr>
            <p:ph type="title"/>
          </p:nvPr>
        </p:nvSpPr>
        <p:spPr>
          <a:xfrm>
            <a:off x="306695" y="276110"/>
            <a:ext cx="11016957" cy="502246"/>
          </a:xfrm>
        </p:spPr>
        <p:txBody>
          <a:bodyPr/>
          <a:lstStyle/>
          <a:p>
            <a:r>
              <a:rPr lang="en-US" sz="3200"/>
              <a:t>Interop chat and calling routing (new 1:1 chats or calls)</a:t>
            </a:r>
          </a:p>
        </p:txBody>
      </p:sp>
      <p:sp>
        <p:nvSpPr>
          <p:cNvPr id="16" name="Content Placeholder 2">
            <a:extLst>
              <a:ext uri="{FF2B5EF4-FFF2-40B4-BE49-F238E27FC236}">
                <a16:creationId xmlns:a16="http://schemas.microsoft.com/office/drawing/2014/main" id="{C7B655BB-B374-8345-AD26-19B095BD44F8}"/>
              </a:ext>
            </a:extLst>
          </p:cNvPr>
          <p:cNvSpPr txBox="1">
            <a:spLocks/>
          </p:cNvSpPr>
          <p:nvPr/>
        </p:nvSpPr>
        <p:spPr>
          <a:xfrm>
            <a:off x="323303" y="1659740"/>
            <a:ext cx="5368986"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563">
              <a:buNone/>
              <a:defRPr/>
            </a:pPr>
            <a:r>
              <a:rPr lang="en-US" sz="2400">
                <a:solidFill>
                  <a:srgbClr val="0078D4"/>
                </a:solidFill>
                <a:latin typeface="Segoe UI Semibold"/>
              </a:rPr>
              <a:t>Routing determined by</a:t>
            </a:r>
          </a:p>
        </p:txBody>
      </p:sp>
      <p:sp>
        <p:nvSpPr>
          <p:cNvPr id="17" name="Content Placeholder 2">
            <a:extLst>
              <a:ext uri="{FF2B5EF4-FFF2-40B4-BE49-F238E27FC236}">
                <a16:creationId xmlns:a16="http://schemas.microsoft.com/office/drawing/2014/main" id="{27A9638B-99C1-A743-9934-6F67BA81F1A4}"/>
              </a:ext>
            </a:extLst>
          </p:cNvPr>
          <p:cNvSpPr txBox="1">
            <a:spLocks/>
          </p:cNvSpPr>
          <p:nvPr/>
        </p:nvSpPr>
        <p:spPr>
          <a:xfrm>
            <a:off x="323304" y="2196021"/>
            <a:ext cx="4074126" cy="391458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t>Recipient’s mode</a:t>
            </a:r>
          </a:p>
          <a:p>
            <a:r>
              <a:rPr lang="en-US" sz="2400"/>
              <a:t>Originator’s client of choice</a:t>
            </a:r>
          </a:p>
          <a:p>
            <a:r>
              <a:rPr lang="en-US" sz="2400"/>
              <a:t>Where the originator’s Skype for Business is homed (online or on-prem)</a:t>
            </a:r>
          </a:p>
          <a:p>
            <a:r>
              <a:rPr lang="en-US" sz="2400"/>
              <a:t>Whether the conversation is possible – i.e. excludes communication from Teams account that has Skype for Business homed on-prem</a:t>
            </a:r>
          </a:p>
        </p:txBody>
      </p:sp>
      <p:pic>
        <p:nvPicPr>
          <p:cNvPr id="5" name="Picture 4">
            <a:extLst>
              <a:ext uri="{FF2B5EF4-FFF2-40B4-BE49-F238E27FC236}">
                <a16:creationId xmlns:a16="http://schemas.microsoft.com/office/drawing/2014/main" id="{013314D3-D88D-40FC-B315-324378821130}"/>
              </a:ext>
            </a:extLst>
          </p:cNvPr>
          <p:cNvPicPr>
            <a:picLocks noChangeAspect="1"/>
          </p:cNvPicPr>
          <p:nvPr/>
        </p:nvPicPr>
        <p:blipFill>
          <a:blip r:embed="rId3"/>
          <a:stretch>
            <a:fillRect/>
          </a:stretch>
        </p:blipFill>
        <p:spPr>
          <a:xfrm>
            <a:off x="4802854" y="2077767"/>
            <a:ext cx="7281748" cy="3314231"/>
          </a:xfrm>
          <a:prstGeom prst="rect">
            <a:avLst/>
          </a:prstGeom>
        </p:spPr>
      </p:pic>
      <p:grpSp>
        <p:nvGrpSpPr>
          <p:cNvPr id="6" name="Group 5">
            <a:extLst>
              <a:ext uri="{FF2B5EF4-FFF2-40B4-BE49-F238E27FC236}">
                <a16:creationId xmlns:a16="http://schemas.microsoft.com/office/drawing/2014/main" id="{3BBE4149-BE86-430D-A747-FF26820F3935}"/>
              </a:ext>
            </a:extLst>
          </p:cNvPr>
          <p:cNvGrpSpPr/>
          <p:nvPr/>
        </p:nvGrpSpPr>
        <p:grpSpPr>
          <a:xfrm>
            <a:off x="7169292" y="5642545"/>
            <a:ext cx="4915311" cy="844833"/>
            <a:chOff x="7313050" y="5755193"/>
            <a:chExt cx="5013873" cy="861774"/>
          </a:xfrm>
        </p:grpSpPr>
        <p:sp>
          <p:nvSpPr>
            <p:cNvPr id="4" name="TextBox 3">
              <a:extLst>
                <a:ext uri="{FF2B5EF4-FFF2-40B4-BE49-F238E27FC236}">
                  <a16:creationId xmlns:a16="http://schemas.microsoft.com/office/drawing/2014/main" id="{BF98E887-5DCE-4FE0-921A-B424EA4EC0C5}"/>
                </a:ext>
              </a:extLst>
            </p:cNvPr>
            <p:cNvSpPr txBox="1"/>
            <p:nvPr/>
          </p:nvSpPr>
          <p:spPr>
            <a:xfrm>
              <a:off x="7313050" y="5755193"/>
              <a:ext cx="5013873" cy="861774"/>
            </a:xfrm>
            <a:prstGeom prst="rect">
              <a:avLst/>
            </a:prstGeom>
          </p:spPr>
          <p:style>
            <a:lnRef idx="2">
              <a:schemeClr val="accent2"/>
            </a:lnRef>
            <a:fillRef idx="1">
              <a:schemeClr val="lt1"/>
            </a:fillRef>
            <a:effectRef idx="0">
              <a:schemeClr val="accent2"/>
            </a:effectRef>
            <a:fontRef idx="minor">
              <a:schemeClr val="dk1"/>
            </a:fontRef>
          </p:style>
          <p:txBody>
            <a:bodyPr wrap="none" lIns="0" tIns="0" rIns="0" bIns="0" rtlCol="0">
              <a:spAutoFit/>
            </a:bodyPr>
            <a:lstStyle/>
            <a:p>
              <a:pPr algn="r"/>
              <a:r>
                <a:rPr lang="en-US" sz="1372" dirty="0" err="1">
                  <a:gradFill>
                    <a:gsLst>
                      <a:gs pos="2917">
                        <a:schemeClr val="tx1"/>
                      </a:gs>
                      <a:gs pos="30000">
                        <a:schemeClr val="tx1"/>
                      </a:gs>
                    </a:gsLst>
                    <a:lin ang="5400000" scaled="0"/>
                  </a:gradFill>
                </a:rPr>
                <a:t>SfB</a:t>
              </a:r>
              <a:r>
                <a:rPr lang="en-US" sz="1372" dirty="0">
                  <a:gradFill>
                    <a:gsLst>
                      <a:gs pos="2917">
                        <a:schemeClr val="tx1"/>
                      </a:gs>
                      <a:gs pos="30000">
                        <a:schemeClr val="tx1"/>
                      </a:gs>
                    </a:gsLst>
                    <a:lin ang="5400000" scaled="0"/>
                  </a:gradFill>
                </a:rPr>
                <a:t>* represents any of the following modes: </a:t>
              </a:r>
            </a:p>
            <a:p>
              <a:pPr algn="r"/>
              <a:r>
                <a:rPr lang="en-US" sz="1372" i="1" dirty="0" err="1">
                  <a:gradFill>
                    <a:gsLst>
                      <a:gs pos="2917">
                        <a:schemeClr val="tx1"/>
                      </a:gs>
                      <a:gs pos="30000">
                        <a:schemeClr val="tx1"/>
                      </a:gs>
                    </a:gsLst>
                    <a:lin ang="5400000" scaled="0"/>
                  </a:gradFill>
                </a:rPr>
                <a:t>SfBOnly</a:t>
              </a:r>
              <a:r>
                <a:rPr lang="en-US" sz="1372" i="1" dirty="0">
                  <a:gradFill>
                    <a:gsLst>
                      <a:gs pos="2917">
                        <a:schemeClr val="tx1"/>
                      </a:gs>
                      <a:gs pos="30000">
                        <a:schemeClr val="tx1"/>
                      </a:gs>
                    </a:gsLst>
                    <a:lin ang="5400000" scaled="0"/>
                  </a:gradFill>
                </a:rPr>
                <a:t>, </a:t>
              </a:r>
              <a:r>
                <a:rPr lang="en-US" sz="1372" i="1" dirty="0" err="1">
                  <a:gradFill>
                    <a:gsLst>
                      <a:gs pos="2917">
                        <a:schemeClr val="tx1"/>
                      </a:gs>
                      <a:gs pos="30000">
                        <a:schemeClr val="tx1"/>
                      </a:gs>
                    </a:gsLst>
                    <a:lin ang="5400000" scaled="0"/>
                  </a:gradFill>
                </a:rPr>
                <a:t>SfBWithTeamsCollab</a:t>
              </a:r>
              <a:r>
                <a:rPr lang="en-US" sz="1372" i="1" dirty="0">
                  <a:gradFill>
                    <a:gsLst>
                      <a:gs pos="2917">
                        <a:schemeClr val="tx1"/>
                      </a:gs>
                      <a:gs pos="30000">
                        <a:schemeClr val="tx1"/>
                      </a:gs>
                    </a:gsLst>
                    <a:lin ang="5400000" scaled="0"/>
                  </a:gradFill>
                </a:rPr>
                <a:t>, </a:t>
              </a:r>
              <a:r>
                <a:rPr lang="en-US" sz="1372" i="1" dirty="0" err="1">
                  <a:gradFill>
                    <a:gsLst>
                      <a:gs pos="2917">
                        <a:schemeClr val="tx1"/>
                      </a:gs>
                      <a:gs pos="30000">
                        <a:schemeClr val="tx1"/>
                      </a:gs>
                    </a:gsLst>
                    <a:lin ang="5400000" scaled="0"/>
                  </a:gradFill>
                </a:rPr>
                <a:t>SfBWithTeamsCollabAndMeetings</a:t>
              </a:r>
              <a:endParaRPr lang="en-US" sz="1372" i="1" dirty="0">
                <a:gradFill>
                  <a:gsLst>
                    <a:gs pos="2917">
                      <a:schemeClr val="tx1"/>
                    </a:gs>
                    <a:gs pos="30000">
                      <a:schemeClr val="tx1"/>
                    </a:gs>
                  </a:gsLst>
                  <a:lin ang="5400000" scaled="0"/>
                </a:gradFill>
              </a:endParaRPr>
            </a:p>
            <a:p>
              <a:pPr algn="r"/>
              <a:endParaRPr lang="en-US" sz="1372" i="1" dirty="0">
                <a:gradFill>
                  <a:gsLst>
                    <a:gs pos="2917">
                      <a:schemeClr val="tx1"/>
                    </a:gs>
                    <a:gs pos="30000">
                      <a:schemeClr val="tx1"/>
                    </a:gs>
                  </a:gsLst>
                  <a:lin ang="5400000" scaled="0"/>
                </a:gradFill>
              </a:endParaRPr>
            </a:p>
            <a:p>
              <a:pPr algn="r"/>
              <a:r>
                <a:rPr lang="en-US" sz="1372" i="1" dirty="0">
                  <a:gradFill>
                    <a:gsLst>
                      <a:gs pos="2917">
                        <a:schemeClr val="tx1"/>
                      </a:gs>
                      <a:gs pos="30000">
                        <a:schemeClr val="tx1"/>
                      </a:gs>
                    </a:gsLst>
                    <a:lin ang="5400000" scaled="0"/>
                  </a:gradFill>
                </a:rPr>
                <a:t>	</a:t>
              </a:r>
              <a:r>
                <a:rPr lang="en-US" sz="1372" dirty="0">
                  <a:gradFill>
                    <a:gsLst>
                      <a:gs pos="2917">
                        <a:schemeClr val="tx1"/>
                      </a:gs>
                      <a:gs pos="30000">
                        <a:schemeClr val="tx1"/>
                      </a:gs>
                    </a:gsLst>
                    <a:lin ang="5400000" scaled="0"/>
                  </a:gradFill>
                </a:rPr>
                <a:t>Indicates an interop conversation</a:t>
              </a:r>
              <a:endParaRPr lang="en-US" sz="1372" i="1" dirty="0">
                <a:gradFill>
                  <a:gsLst>
                    <a:gs pos="2917">
                      <a:schemeClr val="tx1"/>
                    </a:gs>
                    <a:gs pos="30000">
                      <a:schemeClr val="tx1"/>
                    </a:gs>
                  </a:gsLst>
                  <a:lin ang="5400000" scaled="0"/>
                </a:gradFill>
              </a:endParaRPr>
            </a:p>
          </p:txBody>
        </p:sp>
        <p:sp>
          <p:nvSpPr>
            <p:cNvPr id="9" name="Rectangle 8">
              <a:extLst>
                <a:ext uri="{FF2B5EF4-FFF2-40B4-BE49-F238E27FC236}">
                  <a16:creationId xmlns:a16="http://schemas.microsoft.com/office/drawing/2014/main" id="{D6050F3D-ACF9-4CCC-8AE7-A146987D4CAF}"/>
                </a:ext>
              </a:extLst>
            </p:cNvPr>
            <p:cNvSpPr/>
            <p:nvPr/>
          </p:nvSpPr>
          <p:spPr bwMode="auto">
            <a:xfrm>
              <a:off x="8933497" y="6379975"/>
              <a:ext cx="753428" cy="217942"/>
            </a:xfrm>
            <a:prstGeom prst="rect">
              <a:avLst/>
            </a:prstGeom>
            <a:solidFill>
              <a:srgbClr val="B4C6E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568">
                  <a:solidFill>
                    <a:schemeClr val="tx1"/>
                  </a:solidFill>
                </a:rPr>
                <a:t> </a:t>
              </a:r>
            </a:p>
          </p:txBody>
        </p:sp>
      </p:grpSp>
    </p:spTree>
    <p:extLst>
      <p:ext uri="{BB962C8B-B14F-4D97-AF65-F5344CB8AC3E}">
        <p14:creationId xmlns:p14="http://schemas.microsoft.com/office/powerpoint/2010/main" val="5552105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E9B61-9476-4E8B-8ACC-E94F69C230DB}"/>
              </a:ext>
            </a:extLst>
          </p:cNvPr>
          <p:cNvSpPr>
            <a:spLocks noGrp="1"/>
          </p:cNvSpPr>
          <p:nvPr>
            <p:ph type="title"/>
          </p:nvPr>
        </p:nvSpPr>
        <p:spPr>
          <a:xfrm>
            <a:off x="376481" y="1956637"/>
            <a:ext cx="8067822" cy="1793104"/>
          </a:xfrm>
        </p:spPr>
        <p:txBody>
          <a:bodyPr anchor="t"/>
          <a:lstStyle/>
          <a:p>
            <a:r>
              <a:rPr lang="en-US" sz="4800"/>
              <a:t>Thank you!</a:t>
            </a:r>
          </a:p>
        </p:txBody>
      </p:sp>
    </p:spTree>
    <p:extLst>
      <p:ext uri="{BB962C8B-B14F-4D97-AF65-F5344CB8AC3E}">
        <p14:creationId xmlns:p14="http://schemas.microsoft.com/office/powerpoint/2010/main" val="26700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26E7DF-FF07-4D88-BAEC-0A2797B1699B}"/>
              </a:ext>
            </a:extLst>
          </p:cNvPr>
          <p:cNvSpPr txBox="1"/>
          <p:nvPr/>
        </p:nvSpPr>
        <p:spPr>
          <a:xfrm>
            <a:off x="-199103" y="105117"/>
            <a:ext cx="4584879" cy="7165038"/>
          </a:xfrm>
          <a:prstGeom prst="rect">
            <a:avLst/>
          </a:prstGeom>
          <a:noFill/>
        </p:spPr>
        <p:txBody>
          <a:bodyPr wrap="square" lIns="182880" tIns="146304" rIns="182880" bIns="146304" rtlCol="0">
            <a:spAutoFit/>
          </a:bodyPr>
          <a:lstStyle/>
          <a:p>
            <a:pPr>
              <a:lnSpc>
                <a:spcPct val="90000"/>
              </a:lnSpc>
              <a:spcAft>
                <a:spcPts val="600"/>
              </a:spcAft>
            </a:pPr>
            <a:r>
              <a:rPr lang="en-US" sz="49600">
                <a:solidFill>
                  <a:schemeClr val="bg2">
                    <a:lumMod val="8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B80536A-4EA1-4CC4-9FAB-C1603CB70B85}"/>
              </a:ext>
            </a:extLst>
          </p:cNvPr>
          <p:cNvSpPr txBox="1"/>
          <p:nvPr/>
        </p:nvSpPr>
        <p:spPr>
          <a:xfrm>
            <a:off x="3674199" y="3574945"/>
            <a:ext cx="4584879" cy="7165038"/>
          </a:xfrm>
          <a:prstGeom prst="rect">
            <a:avLst/>
          </a:prstGeom>
          <a:noFill/>
        </p:spPr>
        <p:txBody>
          <a:bodyPr wrap="square" lIns="182880" tIns="146304" rIns="182880" bIns="146304" rtlCol="0">
            <a:spAutoFit/>
          </a:bodyPr>
          <a:lstStyle/>
          <a:p>
            <a:pPr>
              <a:lnSpc>
                <a:spcPct val="90000"/>
              </a:lnSpc>
              <a:spcAft>
                <a:spcPts val="600"/>
              </a:spcAft>
            </a:pPr>
            <a:r>
              <a:rPr lang="en-US" sz="49600">
                <a:solidFill>
                  <a:schemeClr val="bg2">
                    <a:lumMod val="85000"/>
                  </a:schemeClr>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B4FC0A5-7105-4D4A-96D9-74456A9E9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817" y="473805"/>
            <a:ext cx="5142732" cy="5910390"/>
          </a:xfrm>
          <a:prstGeom prst="rect">
            <a:avLst/>
          </a:prstGeom>
          <a:effectLst>
            <a:outerShdw blurRad="127000" dist="50800" dir="8100000" algn="tr" rotWithShape="0">
              <a:prstClr val="black">
                <a:alpha val="25000"/>
              </a:prstClr>
            </a:outerShdw>
          </a:effectLst>
        </p:spPr>
      </p:pic>
      <p:sp>
        <p:nvSpPr>
          <p:cNvPr id="4" name="Text Placeholder 3">
            <a:extLst>
              <a:ext uri="{FF2B5EF4-FFF2-40B4-BE49-F238E27FC236}">
                <a16:creationId xmlns:a16="http://schemas.microsoft.com/office/drawing/2014/main" id="{5D50EEAB-8BD6-4E87-AE9D-8C2BAE2CEB37}"/>
              </a:ext>
            </a:extLst>
          </p:cNvPr>
          <p:cNvSpPr>
            <a:spLocks noGrp="1"/>
          </p:cNvSpPr>
          <p:nvPr>
            <p:ph type="body" sz="quarter" idx="10"/>
          </p:nvPr>
        </p:nvSpPr>
        <p:spPr>
          <a:xfrm>
            <a:off x="582062" y="1421391"/>
            <a:ext cx="5850266" cy="5070925"/>
          </a:xfrm>
        </p:spPr>
        <p:txBody>
          <a:bodyPr/>
          <a:lstStyle/>
          <a:p>
            <a:pPr marL="0" indent="0">
              <a:lnSpc>
                <a:spcPct val="130000"/>
              </a:lnSpc>
              <a:spcBef>
                <a:spcPts val="300"/>
              </a:spcBef>
              <a:spcAft>
                <a:spcPts val="1800"/>
              </a:spcAft>
              <a:buNone/>
            </a:pPr>
            <a:r>
              <a:rPr lang="en-US" i="1">
                <a:latin typeface="+mn-lt"/>
              </a:rPr>
              <a:t>“</a:t>
            </a:r>
            <a:r>
              <a:rPr lang="en-US" b="1" i="1">
                <a:latin typeface="+mn-lt"/>
              </a:rPr>
              <a:t>Teams is helping people to work more efficiently</a:t>
            </a:r>
            <a:r>
              <a:rPr lang="en-US" i="1">
                <a:latin typeface="+mn-lt"/>
              </a:rPr>
              <a:t> and establish relationships with colleagues around the world. The potential of this tool coupled with the desire of our team to build strong partnerships and simplify the way we work is a </a:t>
            </a:r>
            <a:r>
              <a:rPr lang="en-US" b="1" i="1">
                <a:latin typeface="+mn-lt"/>
              </a:rPr>
              <a:t>powerful combination that will surely enhance collaboration on a global scale.</a:t>
            </a:r>
            <a:r>
              <a:rPr lang="en-US" i="1">
                <a:latin typeface="+mn-lt"/>
              </a:rPr>
              <a:t>”</a:t>
            </a:r>
          </a:p>
          <a:p>
            <a:pPr marL="0" indent="0">
              <a:lnSpc>
                <a:spcPct val="130000"/>
              </a:lnSpc>
              <a:spcBef>
                <a:spcPts val="300"/>
              </a:spcBef>
              <a:spcAft>
                <a:spcPts val="1800"/>
              </a:spcAft>
              <a:buNone/>
            </a:pPr>
            <a:r>
              <a:rPr lang="en-US" i="1">
                <a:latin typeface="+mn-lt"/>
              </a:rPr>
              <a:t>“The new way our packaging solutions teams in Mexico and Texas are working together is a perfect example of how </a:t>
            </a:r>
            <a:r>
              <a:rPr lang="en-US" b="1" i="1">
                <a:latin typeface="+mn-lt"/>
              </a:rPr>
              <a:t>Teams can simplify cross-regional collaboration</a:t>
            </a:r>
            <a:r>
              <a:rPr lang="en-US" i="1">
                <a:latin typeface="+mn-lt"/>
              </a:rPr>
              <a:t>. By using Teams to chat </a:t>
            </a:r>
            <a:r>
              <a:rPr lang="en-US" b="1" i="1">
                <a:latin typeface="+mn-lt"/>
              </a:rPr>
              <a:t>they can communicate in their preferred language and the recipient can translate the message with a click of a button</a:t>
            </a:r>
            <a:r>
              <a:rPr lang="en-US" i="1">
                <a:latin typeface="+mn-lt"/>
              </a:rPr>
              <a:t>.”</a:t>
            </a:r>
          </a:p>
          <a:p>
            <a:pPr marL="0" indent="0">
              <a:lnSpc>
                <a:spcPct val="130000"/>
              </a:lnSpc>
              <a:spcBef>
                <a:spcPts val="300"/>
              </a:spcBef>
              <a:spcAft>
                <a:spcPts val="1200"/>
              </a:spcAft>
              <a:buNone/>
            </a:pPr>
            <a:r>
              <a:rPr lang="en-US" i="1">
                <a:latin typeface="+mn-lt"/>
              </a:rPr>
              <a:t>“</a:t>
            </a:r>
            <a:r>
              <a:rPr lang="en-US" b="1" i="1">
                <a:latin typeface="+mn-lt"/>
              </a:rPr>
              <a:t>[Teams] has improved the way we do a lot of things, including managing projects</a:t>
            </a:r>
            <a:r>
              <a:rPr lang="en-US" i="1">
                <a:latin typeface="+mn-lt"/>
              </a:rPr>
              <a:t>, but the biggest advantage is streamlining process confirmations. I estimate that by having the process confirmation form </a:t>
            </a:r>
            <a:r>
              <a:rPr lang="en-US" b="1" i="1">
                <a:latin typeface="+mn-lt"/>
              </a:rPr>
              <a:t>accessible to everyone in a centralized, online location</a:t>
            </a:r>
            <a:r>
              <a:rPr lang="en-US" i="1">
                <a:latin typeface="+mn-lt"/>
              </a:rPr>
              <a:t>, the 20-minute process has been reduced to a few minutes.</a:t>
            </a:r>
          </a:p>
        </p:txBody>
      </p:sp>
      <p:sp>
        <p:nvSpPr>
          <p:cNvPr id="9" name="Title 1">
            <a:extLst>
              <a:ext uri="{FF2B5EF4-FFF2-40B4-BE49-F238E27FC236}">
                <a16:creationId xmlns:a16="http://schemas.microsoft.com/office/drawing/2014/main" id="{1545DEAB-02E5-4079-BC5A-985ADFEE8C6C}"/>
              </a:ext>
            </a:extLst>
          </p:cNvPr>
          <p:cNvSpPr txBox="1">
            <a:spLocks/>
          </p:cNvSpPr>
          <p:nvPr/>
        </p:nvSpPr>
        <p:spPr>
          <a:xfrm>
            <a:off x="455855" y="498812"/>
            <a:ext cx="5371119" cy="739408"/>
          </a:xfrm>
          <a:prstGeom prst="rect">
            <a:avLst/>
          </a:prstGeom>
        </p:spPr>
        <p:txBody>
          <a:bodyPr vert="horz" wrap="square" lIns="0" tIns="0" rIns="0" bIns="0" rtlCol="0" anchor="t">
            <a:noAutofit/>
          </a:bodyPr>
          <a:lstStyle>
            <a:defPPr>
              <a:defRPr lang="en-US"/>
            </a:defPPr>
            <a:lvl1pPr defTabSz="932688">
              <a:lnSpc>
                <a:spcPct val="100000"/>
              </a:lnSpc>
              <a:spcBef>
                <a:spcPct val="0"/>
              </a:spcBef>
              <a:buNone/>
              <a:defRPr lang="en-US" sz="3600" b="0" cap="none" spc="-50" baseline="0" dirty="0" smtClean="0">
                <a:ln w="3175">
                  <a:noFill/>
                </a:ln>
                <a:solidFill>
                  <a:srgbClr val="2F2F2F"/>
                </a:solidFill>
                <a:effectLst/>
                <a:latin typeface="Segoe UI Semibold" panose="020B0702040204020203" pitchFamily="34" charset="0"/>
                <a:cs typeface="Segoe UI Semibold" panose="020B0702040204020203" pitchFamily="34" charset="0"/>
              </a:defRPr>
            </a:lvl1pPr>
            <a:lvl2pPr marL="466344" defTabSz="932688">
              <a:defRPr sz="1836"/>
            </a:lvl2pPr>
            <a:lvl3pPr marL="932688" defTabSz="932688">
              <a:defRPr sz="1836"/>
            </a:lvl3pPr>
            <a:lvl4pPr marL="1399032" defTabSz="932688">
              <a:defRPr sz="1836"/>
            </a:lvl4pPr>
            <a:lvl5pPr marL="1865376" defTabSz="932688">
              <a:defRPr sz="1836"/>
            </a:lvl5pPr>
            <a:lvl6pPr marL="2331720" defTabSz="932688">
              <a:defRPr sz="1836"/>
            </a:lvl6pPr>
            <a:lvl7pPr marL="2798064" defTabSz="932688">
              <a:defRPr sz="1836"/>
            </a:lvl7pPr>
            <a:lvl8pPr marL="3264408" defTabSz="932688">
              <a:defRPr sz="1836"/>
            </a:lvl8pPr>
            <a:lvl9pPr marL="3730752" defTabSz="932688">
              <a:defRPr sz="1836"/>
            </a:lvl9pPr>
          </a:lstStyle>
          <a:p>
            <a:r>
              <a:rPr lang="en-US"/>
              <a:t>Teams has a real impact</a:t>
            </a:r>
            <a:endParaRPr lang="en-US" sz="2000">
              <a:solidFill>
                <a:srgbClr val="0078D4"/>
              </a:solidFill>
            </a:endParaRPr>
          </a:p>
        </p:txBody>
      </p:sp>
    </p:spTree>
    <p:extLst>
      <p:ext uri="{BB962C8B-B14F-4D97-AF65-F5344CB8AC3E}">
        <p14:creationId xmlns:p14="http://schemas.microsoft.com/office/powerpoint/2010/main" val="3568312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AD0A6FF-4053-44CC-91C2-393104DAD7A9}"/>
              </a:ext>
            </a:extLst>
          </p:cNvPr>
          <p:cNvSpPr/>
          <p:nvPr/>
        </p:nvSpPr>
        <p:spPr bwMode="auto">
          <a:xfrm>
            <a:off x="-35776" y="1"/>
            <a:ext cx="12227776" cy="6857999"/>
          </a:xfrm>
          <a:prstGeom prst="rect">
            <a:avLst/>
          </a:prstGeom>
          <a:solidFill>
            <a:srgbClr val="1A1A1A">
              <a:alpha val="5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Rectangle 1">
            <a:extLst>
              <a:ext uri="{FF2B5EF4-FFF2-40B4-BE49-F238E27FC236}">
                <a16:creationId xmlns:a16="http://schemas.microsoft.com/office/drawing/2014/main" id="{515E3536-A3AF-4EFF-8FAA-E0111F5EF0C2}"/>
              </a:ext>
            </a:extLst>
          </p:cNvPr>
          <p:cNvSpPr/>
          <p:nvPr/>
        </p:nvSpPr>
        <p:spPr bwMode="auto">
          <a:xfrm>
            <a:off x="1" y="2358272"/>
            <a:ext cx="12188542" cy="4496335"/>
          </a:xfrm>
          <a:prstGeom prst="rect">
            <a:avLst/>
          </a:prstGeom>
          <a:gradFill flip="none" rotWithShape="1">
            <a:gsLst>
              <a:gs pos="0">
                <a:srgbClr val="000000">
                  <a:alpha val="39000"/>
                </a:srgbClr>
              </a:gs>
              <a:gs pos="67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TextBox 22">
            <a:extLst>
              <a:ext uri="{FF2B5EF4-FFF2-40B4-BE49-F238E27FC236}">
                <a16:creationId xmlns:a16="http://schemas.microsoft.com/office/drawing/2014/main" id="{FD2BAE80-C493-47C3-8025-C1C0787E6E49}"/>
              </a:ext>
            </a:extLst>
          </p:cNvPr>
          <p:cNvSpPr txBox="1"/>
          <p:nvPr/>
        </p:nvSpPr>
        <p:spPr>
          <a:xfrm>
            <a:off x="1624222" y="2355365"/>
            <a:ext cx="8940099" cy="2289304"/>
          </a:xfrm>
          <a:prstGeom prst="rect">
            <a:avLst/>
          </a:prstGeom>
          <a:noFill/>
        </p:spPr>
        <p:txBody>
          <a:bodyPr wrap="square" lIns="182854" tIns="146284" rIns="182854" bIns="146284" rtlCol="0">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7198" b="0" i="0" u="none" strike="noStrike" kern="1200" cap="none" spc="0" normalizeH="0" baseline="0" noProof="0">
                <a:ln>
                  <a:noFill/>
                </a:ln>
                <a:solidFill>
                  <a:srgbClr val="FFFFFF"/>
                </a:solidFill>
                <a:effectLst/>
                <a:uLnTx/>
                <a:uFillTx/>
                <a:latin typeface="Segoe UI Light"/>
                <a:ea typeface="+mn-ea"/>
                <a:cs typeface="+mn-cs"/>
              </a:rPr>
              <a:t>Charting your journey to </a:t>
            </a:r>
            <a:r>
              <a:rPr kumimoji="0" lang="en-US" sz="7198" b="1"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Teams</a:t>
            </a:r>
            <a:r>
              <a:rPr kumimoji="0" lang="en-US" sz="719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t>
            </a:r>
          </a:p>
        </p:txBody>
      </p:sp>
    </p:spTree>
    <p:extLst>
      <p:ext uri="{BB962C8B-B14F-4D97-AF65-F5344CB8AC3E}">
        <p14:creationId xmlns:p14="http://schemas.microsoft.com/office/powerpoint/2010/main" val="2747571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C31C9F84-3592-46D2-A7ED-694F726BEB99}"/>
              </a:ext>
            </a:extLst>
          </p:cNvPr>
          <p:cNvGrpSpPr/>
          <p:nvPr/>
        </p:nvGrpSpPr>
        <p:grpSpPr>
          <a:xfrm>
            <a:off x="4103731" y="3111368"/>
            <a:ext cx="639231" cy="1202245"/>
            <a:chOff x="2705680" y="2647949"/>
            <a:chExt cx="639231" cy="1202245"/>
          </a:xfrm>
        </p:grpSpPr>
        <p:sp>
          <p:nvSpPr>
            <p:cNvPr id="66" name="Rectangle: Rounded Corners 65">
              <a:extLst>
                <a:ext uri="{FF2B5EF4-FFF2-40B4-BE49-F238E27FC236}">
                  <a16:creationId xmlns:a16="http://schemas.microsoft.com/office/drawing/2014/main" id="{37A49B1C-FF05-4126-AB8A-4D8E40B43C2A}"/>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57" name="Straight Connector 56">
              <a:extLst>
                <a:ext uri="{FF2B5EF4-FFF2-40B4-BE49-F238E27FC236}">
                  <a16:creationId xmlns:a16="http://schemas.microsoft.com/office/drawing/2014/main" id="{19936864-3B16-44F8-8C38-C92E5E16C1D4}"/>
                </a:ext>
              </a:extLst>
            </p:cNvPr>
            <p:cNvCxnSpPr>
              <a:cxnSpLocks/>
              <a:stCxn id="66"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0ACE9D8-2F78-4809-9B1C-8B420DD4EE91}"/>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DA15159D-F400-44D4-B1D3-8CDF1DDEBA7B}"/>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1</a:t>
              </a:r>
              <a:endParaRPr lang="en-US" sz="4400">
                <a:solidFill>
                  <a:schemeClr val="bg2"/>
                </a:solidFill>
              </a:endParaRPr>
            </a:p>
          </p:txBody>
        </p:sp>
      </p:grpSp>
      <p:sp>
        <p:nvSpPr>
          <p:cNvPr id="78" name="Rectangle 77">
            <a:extLst>
              <a:ext uri="{FF2B5EF4-FFF2-40B4-BE49-F238E27FC236}">
                <a16:creationId xmlns:a16="http://schemas.microsoft.com/office/drawing/2014/main" id="{5249C0E7-FBED-4723-BBE6-95504EDF0B8E}"/>
              </a:ext>
            </a:extLst>
          </p:cNvPr>
          <p:cNvSpPr/>
          <p:nvPr/>
        </p:nvSpPr>
        <p:spPr bwMode="auto">
          <a:xfrm>
            <a:off x="0" y="4297107"/>
            <a:ext cx="12192000" cy="107143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27" name="Straight Arrow Connector 26">
            <a:extLst>
              <a:ext uri="{FF2B5EF4-FFF2-40B4-BE49-F238E27FC236}">
                <a16:creationId xmlns:a16="http://schemas.microsoft.com/office/drawing/2014/main" id="{405DF9B2-94FE-4943-A8CF-7A428464F9AE}"/>
              </a:ext>
            </a:extLst>
          </p:cNvPr>
          <p:cNvCxnSpPr>
            <a:cxnSpLocks/>
          </p:cNvCxnSpPr>
          <p:nvPr/>
        </p:nvCxnSpPr>
        <p:spPr>
          <a:xfrm>
            <a:off x="438388" y="4832824"/>
            <a:ext cx="11216800" cy="0"/>
          </a:xfrm>
          <a:prstGeom prst="straightConnector1">
            <a:avLst/>
          </a:prstGeom>
          <a:ln w="92075">
            <a:solidFill>
              <a:schemeClr val="bg2"/>
            </a:solidFill>
            <a:prstDash val="lgDash"/>
            <a:headEnd type="none"/>
            <a:tailEnd type="none" w="sm" len="sm"/>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38BB33-6958-4711-935C-A53865A8F9EF}"/>
              </a:ext>
            </a:extLst>
          </p:cNvPr>
          <p:cNvSpPr/>
          <p:nvPr/>
        </p:nvSpPr>
        <p:spPr bwMode="auto">
          <a:xfrm>
            <a:off x="3289289" y="1923422"/>
            <a:ext cx="222922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lnSpc>
                <a:spcPct val="90000"/>
              </a:lnSpc>
              <a:spcBef>
                <a:spcPct val="0"/>
              </a:spcBef>
              <a:spcAft>
                <a:spcPct val="0"/>
              </a:spcAft>
              <a:defRPr/>
            </a:pPr>
            <a:r>
              <a:rPr lang="en-US">
                <a:solidFill>
                  <a:schemeClr val="bg1">
                    <a:lumMod val="10000"/>
                  </a:schemeClr>
                </a:solidFill>
                <a:ea typeface="Segoe UI" pitchFamily="34" charset="0"/>
                <a:cs typeface="Segoe UI" pitchFamily="34" charset="0"/>
              </a:rPr>
              <a:t>Plan your upgrade to Teams Only</a:t>
            </a:r>
          </a:p>
        </p:txBody>
      </p:sp>
      <p:sp>
        <p:nvSpPr>
          <p:cNvPr id="127" name="Rectangle 126">
            <a:extLst>
              <a:ext uri="{FF2B5EF4-FFF2-40B4-BE49-F238E27FC236}">
                <a16:creationId xmlns:a16="http://schemas.microsoft.com/office/drawing/2014/main" id="{D1240DD8-8381-4299-905A-3D3C581D1FE0}"/>
              </a:ext>
            </a:extLst>
          </p:cNvPr>
          <p:cNvSpPr/>
          <p:nvPr/>
        </p:nvSpPr>
        <p:spPr bwMode="auto">
          <a:xfrm>
            <a:off x="0" y="5371239"/>
            <a:ext cx="12192000" cy="150382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5" name="Group 44">
            <a:extLst>
              <a:ext uri="{FF2B5EF4-FFF2-40B4-BE49-F238E27FC236}">
                <a16:creationId xmlns:a16="http://schemas.microsoft.com/office/drawing/2014/main" id="{DB4BA66A-6260-494D-A571-3B402AE5B2E6}"/>
              </a:ext>
            </a:extLst>
          </p:cNvPr>
          <p:cNvGrpSpPr/>
          <p:nvPr/>
        </p:nvGrpSpPr>
        <p:grpSpPr>
          <a:xfrm>
            <a:off x="10762183" y="316306"/>
            <a:ext cx="1125220" cy="1181252"/>
            <a:chOff x="4745097" y="3560669"/>
            <a:chExt cx="1754232" cy="1841582"/>
          </a:xfrm>
        </p:grpSpPr>
        <p:pic>
          <p:nvPicPr>
            <p:cNvPr id="47" name="Picture 46">
              <a:extLst>
                <a:ext uri="{FF2B5EF4-FFF2-40B4-BE49-F238E27FC236}">
                  <a16:creationId xmlns:a16="http://schemas.microsoft.com/office/drawing/2014/main" id="{C0A4EC72-BA77-498F-B7D7-1C4B8B632CC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3604"/>
                      </a14:imgEffect>
                    </a14:imgLayer>
                  </a14:imgProps>
                </a:ext>
                <a:ext uri="{28A0092B-C50C-407E-A947-70E740481C1C}">
                  <a14:useLocalDpi xmlns:a14="http://schemas.microsoft.com/office/drawing/2010/main" val="0"/>
                </a:ext>
              </a:extLst>
            </a:blip>
            <a:stretch>
              <a:fillRect/>
            </a:stretch>
          </p:blipFill>
          <p:spPr>
            <a:xfrm>
              <a:off x="4745097" y="3560669"/>
              <a:ext cx="1719644" cy="1719644"/>
            </a:xfrm>
            <a:prstGeom prst="rect">
              <a:avLst/>
            </a:prstGeom>
            <a:solidFill>
              <a:srgbClr val="FFFFFF"/>
            </a:solidFill>
          </p:spPr>
        </p:pic>
        <p:sp>
          <p:nvSpPr>
            <p:cNvPr id="51" name="TextBox 50">
              <a:extLst>
                <a:ext uri="{FF2B5EF4-FFF2-40B4-BE49-F238E27FC236}">
                  <a16:creationId xmlns:a16="http://schemas.microsoft.com/office/drawing/2014/main" id="{D1379063-20C7-4A94-8E45-841A76D3C6D4}"/>
                </a:ext>
              </a:extLst>
            </p:cNvPr>
            <p:cNvSpPr txBox="1"/>
            <p:nvPr/>
          </p:nvSpPr>
          <p:spPr>
            <a:xfrm>
              <a:off x="4790378" y="3570132"/>
              <a:ext cx="1708951" cy="806109"/>
            </a:xfrm>
            <a:prstGeom prst="rect">
              <a:avLst/>
            </a:prstGeom>
            <a:noFill/>
          </p:spPr>
          <p:txBody>
            <a:bodyPr wrap="square" lIns="182880" tIns="146304" rIns="182880" bIns="146304" rtlCol="0">
              <a:spAutoFit/>
            </a:bodyPr>
            <a:lstStyle/>
            <a:p>
              <a:pPr>
                <a:lnSpc>
                  <a:spcPct val="90000"/>
                </a:lnSpc>
                <a:spcAft>
                  <a:spcPts val="600"/>
                </a:spcAft>
              </a:pPr>
              <a:r>
                <a:rPr lang="en-US" sz="1600" b="1"/>
                <a:t>ROUTE</a:t>
              </a:r>
              <a:endParaRPr lang="en-US" sz="2000" b="1"/>
            </a:p>
          </p:txBody>
        </p:sp>
        <p:sp>
          <p:nvSpPr>
            <p:cNvPr id="52" name="TextBox 51">
              <a:extLst>
                <a:ext uri="{FF2B5EF4-FFF2-40B4-BE49-F238E27FC236}">
                  <a16:creationId xmlns:a16="http://schemas.microsoft.com/office/drawing/2014/main" id="{7429C55F-D44C-434D-93BB-AA62E3F937F1}"/>
                </a:ext>
              </a:extLst>
            </p:cNvPr>
            <p:cNvSpPr txBox="1"/>
            <p:nvPr/>
          </p:nvSpPr>
          <p:spPr>
            <a:xfrm>
              <a:off x="5056692" y="3991562"/>
              <a:ext cx="1080611" cy="1410689"/>
            </a:xfrm>
            <a:prstGeom prst="rect">
              <a:avLst/>
            </a:prstGeom>
            <a:noFill/>
          </p:spPr>
          <p:txBody>
            <a:bodyPr wrap="none" lIns="182880" tIns="146304" rIns="182880" bIns="146304" rtlCol="0">
              <a:spAutoFit/>
            </a:bodyPr>
            <a:lstStyle/>
            <a:p>
              <a:pPr>
                <a:lnSpc>
                  <a:spcPct val="90000"/>
                </a:lnSpc>
                <a:spcAft>
                  <a:spcPts val="600"/>
                </a:spcAft>
              </a:pPr>
              <a:r>
                <a:rPr lang="en-US" sz="4400" b="1"/>
                <a:t>1</a:t>
              </a:r>
            </a:p>
          </p:txBody>
        </p:sp>
        <p:cxnSp>
          <p:nvCxnSpPr>
            <p:cNvPr id="53" name="Straight Connector 52">
              <a:extLst>
                <a:ext uri="{FF2B5EF4-FFF2-40B4-BE49-F238E27FC236}">
                  <a16:creationId xmlns:a16="http://schemas.microsoft.com/office/drawing/2014/main" id="{79F112FC-4159-4465-8037-AB6C647E2D9E}"/>
                </a:ext>
              </a:extLst>
            </p:cNvPr>
            <p:cNvCxnSpPr>
              <a:cxnSpLocks/>
            </p:cNvCxnSpPr>
            <p:nvPr/>
          </p:nvCxnSpPr>
          <p:spPr>
            <a:xfrm flipV="1">
              <a:off x="4879271" y="4155407"/>
              <a:ext cx="1451295" cy="35853"/>
            </a:xfrm>
            <a:prstGeom prst="line">
              <a:avLst/>
            </a:prstGeom>
            <a:ln w="539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31" name="Graphic 130" descr="Marker">
            <a:extLst>
              <a:ext uri="{FF2B5EF4-FFF2-40B4-BE49-F238E27FC236}">
                <a16:creationId xmlns:a16="http://schemas.microsoft.com/office/drawing/2014/main" id="{4A21BC84-C7CB-41F6-9990-FE2DDB36A2D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98282" y="3875060"/>
            <a:ext cx="622703" cy="495286"/>
          </a:xfrm>
          <a:prstGeom prst="rect">
            <a:avLst/>
          </a:prstGeom>
        </p:spPr>
      </p:pic>
      <p:pic>
        <p:nvPicPr>
          <p:cNvPr id="132" name="Graphic 131" descr="Marker">
            <a:extLst>
              <a:ext uri="{FF2B5EF4-FFF2-40B4-BE49-F238E27FC236}">
                <a16:creationId xmlns:a16="http://schemas.microsoft.com/office/drawing/2014/main" id="{5233F056-59F3-4599-8726-716ABC8E7B6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73660" y="3872393"/>
            <a:ext cx="622703" cy="495286"/>
          </a:xfrm>
          <a:prstGeom prst="rect">
            <a:avLst/>
          </a:prstGeom>
        </p:spPr>
      </p:pic>
      <p:sp>
        <p:nvSpPr>
          <p:cNvPr id="43" name="Rectangle 42">
            <a:extLst>
              <a:ext uri="{FF2B5EF4-FFF2-40B4-BE49-F238E27FC236}">
                <a16:creationId xmlns:a16="http://schemas.microsoft.com/office/drawing/2014/main" id="{01EC98F8-3142-4240-BD68-CFFACAC474BD}"/>
              </a:ext>
            </a:extLst>
          </p:cNvPr>
          <p:cNvSpPr/>
          <p:nvPr/>
        </p:nvSpPr>
        <p:spPr bwMode="auto">
          <a:xfrm>
            <a:off x="7488782" y="1911547"/>
            <a:ext cx="194653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lnSpc>
                <a:spcPct val="90000"/>
              </a:lnSpc>
              <a:spcBef>
                <a:spcPct val="0"/>
              </a:spcBef>
              <a:spcAft>
                <a:spcPct val="0"/>
              </a:spcAft>
              <a:defRPr/>
            </a:pPr>
            <a:r>
              <a:rPr lang="en-US">
                <a:solidFill>
                  <a:schemeClr val="bg1">
                    <a:lumMod val="10000"/>
                  </a:schemeClr>
                </a:solidFill>
                <a:ea typeface="Segoe UI" pitchFamily="34" charset="0"/>
                <a:cs typeface="Segoe UI" pitchFamily="34" charset="0"/>
              </a:rPr>
              <a:t>Upgrade to Teams Only</a:t>
            </a:r>
          </a:p>
        </p:txBody>
      </p:sp>
      <p:grpSp>
        <p:nvGrpSpPr>
          <p:cNvPr id="5" name="Group 4">
            <a:extLst>
              <a:ext uri="{FF2B5EF4-FFF2-40B4-BE49-F238E27FC236}">
                <a16:creationId xmlns:a16="http://schemas.microsoft.com/office/drawing/2014/main" id="{11A0A0D5-809D-4AA8-B4EE-B95FA9C86D14}"/>
              </a:ext>
            </a:extLst>
          </p:cNvPr>
          <p:cNvGrpSpPr/>
          <p:nvPr/>
        </p:nvGrpSpPr>
        <p:grpSpPr>
          <a:xfrm>
            <a:off x="556977" y="2833644"/>
            <a:ext cx="814689" cy="842206"/>
            <a:chOff x="166581" y="4359707"/>
            <a:chExt cx="814689" cy="842206"/>
          </a:xfrm>
        </p:grpSpPr>
        <p:sp>
          <p:nvSpPr>
            <p:cNvPr id="4" name="Oval 3">
              <a:extLst>
                <a:ext uri="{FF2B5EF4-FFF2-40B4-BE49-F238E27FC236}">
                  <a16:creationId xmlns:a16="http://schemas.microsoft.com/office/drawing/2014/main" id="{4985488B-3265-4AC4-8B1E-4DBC0D02AB29}"/>
                </a:ext>
              </a:extLst>
            </p:cNvPr>
            <p:cNvSpPr/>
            <p:nvPr/>
          </p:nvSpPr>
          <p:spPr bwMode="auto">
            <a:xfrm>
              <a:off x="262573" y="4487297"/>
              <a:ext cx="640606" cy="64060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6" name="Oval 85">
              <a:extLst>
                <a:ext uri="{FF2B5EF4-FFF2-40B4-BE49-F238E27FC236}">
                  <a16:creationId xmlns:a16="http://schemas.microsoft.com/office/drawing/2014/main" id="{20D734B5-1645-4AFE-8E84-8805819AF4C3}"/>
                </a:ext>
              </a:extLst>
            </p:cNvPr>
            <p:cNvSpPr/>
            <p:nvPr/>
          </p:nvSpPr>
          <p:spPr bwMode="auto">
            <a:xfrm>
              <a:off x="213724" y="4451999"/>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Oval 86">
              <a:extLst>
                <a:ext uri="{FF2B5EF4-FFF2-40B4-BE49-F238E27FC236}">
                  <a16:creationId xmlns:a16="http://schemas.microsoft.com/office/drawing/2014/main" id="{20655081-C546-4589-AB3C-8B6BC681F08C}"/>
                </a:ext>
              </a:extLst>
            </p:cNvPr>
            <p:cNvSpPr/>
            <p:nvPr/>
          </p:nvSpPr>
          <p:spPr bwMode="auto">
            <a:xfrm>
              <a:off x="551059" y="4797790"/>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a:extLst>
                <a:ext uri="{FF2B5EF4-FFF2-40B4-BE49-F238E27FC236}">
                  <a16:creationId xmlns:a16="http://schemas.microsoft.com/office/drawing/2014/main" id="{E8E91BEA-3C6C-43DA-AF07-ED999412A7B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6608" t="23085" r="80690" b="25868"/>
            <a:stretch/>
          </p:blipFill>
          <p:spPr>
            <a:xfrm>
              <a:off x="166581" y="4359707"/>
              <a:ext cx="814689" cy="842206"/>
            </a:xfrm>
            <a:prstGeom prst="rect">
              <a:avLst/>
            </a:prstGeom>
          </p:spPr>
        </p:pic>
      </p:grpSp>
      <p:pic>
        <p:nvPicPr>
          <p:cNvPr id="7" name="Picture 6">
            <a:extLst>
              <a:ext uri="{FF2B5EF4-FFF2-40B4-BE49-F238E27FC236}">
                <a16:creationId xmlns:a16="http://schemas.microsoft.com/office/drawing/2014/main" id="{0D54F741-5289-45B7-B557-6890DE0954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2465" y="2871902"/>
            <a:ext cx="894682" cy="841002"/>
          </a:xfrm>
          <a:prstGeom prst="rect">
            <a:avLst/>
          </a:prstGeom>
        </p:spPr>
      </p:pic>
      <p:grpSp>
        <p:nvGrpSpPr>
          <p:cNvPr id="88" name="Group 87">
            <a:extLst>
              <a:ext uri="{FF2B5EF4-FFF2-40B4-BE49-F238E27FC236}">
                <a16:creationId xmlns:a16="http://schemas.microsoft.com/office/drawing/2014/main" id="{D18F282B-30F9-4207-A9AD-A9F335F64F1E}"/>
              </a:ext>
            </a:extLst>
          </p:cNvPr>
          <p:cNvGrpSpPr/>
          <p:nvPr/>
        </p:nvGrpSpPr>
        <p:grpSpPr>
          <a:xfrm>
            <a:off x="8185108" y="3111368"/>
            <a:ext cx="639231" cy="1202245"/>
            <a:chOff x="2705680" y="2647949"/>
            <a:chExt cx="639231" cy="1202245"/>
          </a:xfrm>
        </p:grpSpPr>
        <p:sp>
          <p:nvSpPr>
            <p:cNvPr id="89" name="Rectangle: Rounded Corners 88">
              <a:extLst>
                <a:ext uri="{FF2B5EF4-FFF2-40B4-BE49-F238E27FC236}">
                  <a16:creationId xmlns:a16="http://schemas.microsoft.com/office/drawing/2014/main" id="{54AFB8AC-CC67-4362-8312-5FA280CEE00D}"/>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90" name="Straight Connector 89">
              <a:extLst>
                <a:ext uri="{FF2B5EF4-FFF2-40B4-BE49-F238E27FC236}">
                  <a16:creationId xmlns:a16="http://schemas.microsoft.com/office/drawing/2014/main" id="{6419EA09-E590-4CA0-A2A3-F5C7614B6EEC}"/>
                </a:ext>
              </a:extLst>
            </p:cNvPr>
            <p:cNvCxnSpPr>
              <a:cxnSpLocks/>
              <a:stCxn id="89"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15250A7E-382B-4BBE-94A8-9BC8428B3508}"/>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a:extLst>
                <a:ext uri="{FF2B5EF4-FFF2-40B4-BE49-F238E27FC236}">
                  <a16:creationId xmlns:a16="http://schemas.microsoft.com/office/drawing/2014/main" id="{5374F143-9C14-4D72-A995-EEE85BBEDBB0}"/>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2</a:t>
              </a:r>
              <a:endParaRPr lang="en-US" sz="4400">
                <a:solidFill>
                  <a:schemeClr val="bg2"/>
                </a:solidFill>
              </a:endParaRPr>
            </a:p>
          </p:txBody>
        </p:sp>
      </p:grpSp>
      <p:pic>
        <p:nvPicPr>
          <p:cNvPr id="136" name="Picture 135">
            <a:extLst>
              <a:ext uri="{FF2B5EF4-FFF2-40B4-BE49-F238E27FC236}">
                <a16:creationId xmlns:a16="http://schemas.microsoft.com/office/drawing/2014/main" id="{CE90F444-0AB7-4DB9-ADAC-3C29970E50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3895" y="2885417"/>
            <a:ext cx="894682" cy="841002"/>
          </a:xfrm>
          <a:prstGeom prst="rect">
            <a:avLst/>
          </a:prstGeom>
        </p:spPr>
      </p:pic>
      <p:sp>
        <p:nvSpPr>
          <p:cNvPr id="12" name="Rectangle 11">
            <a:extLst>
              <a:ext uri="{FF2B5EF4-FFF2-40B4-BE49-F238E27FC236}">
                <a16:creationId xmlns:a16="http://schemas.microsoft.com/office/drawing/2014/main" id="{86C82F41-5A60-48B1-8F94-E2C1E289293E}"/>
              </a:ext>
            </a:extLst>
          </p:cNvPr>
          <p:cNvSpPr/>
          <p:nvPr/>
        </p:nvSpPr>
        <p:spPr>
          <a:xfrm>
            <a:off x="1348836" y="2946875"/>
            <a:ext cx="474810" cy="584775"/>
          </a:xfrm>
          <a:prstGeom prst="rect">
            <a:avLst/>
          </a:prstGeom>
        </p:spPr>
        <p:txBody>
          <a:bodyPr wrap="none">
            <a:spAutoFit/>
          </a:bodyPr>
          <a:lstStyle/>
          <a:p>
            <a:r>
              <a:rPr lang="en-US" sz="3200" b="1">
                <a:solidFill>
                  <a:schemeClr val="bg1">
                    <a:lumMod val="10000"/>
                  </a:schemeClr>
                </a:solidFill>
                <a:latin typeface="+mj-lt"/>
                <a:ea typeface="Segoe UI" pitchFamily="34" charset="0"/>
                <a:cs typeface="Segoe UI" pitchFamily="34" charset="0"/>
              </a:rPr>
              <a:t>+</a:t>
            </a:r>
            <a:endParaRPr lang="en-US" sz="3200" b="1">
              <a:latin typeface="+mj-lt"/>
            </a:endParaRPr>
          </a:p>
        </p:txBody>
      </p:sp>
      <p:sp>
        <p:nvSpPr>
          <p:cNvPr id="138" name="Rectangle 137">
            <a:extLst>
              <a:ext uri="{FF2B5EF4-FFF2-40B4-BE49-F238E27FC236}">
                <a16:creationId xmlns:a16="http://schemas.microsoft.com/office/drawing/2014/main" id="{E9220A82-6BE4-40FE-8377-D56D771EADB1}"/>
              </a:ext>
            </a:extLst>
          </p:cNvPr>
          <p:cNvSpPr/>
          <p:nvPr/>
        </p:nvSpPr>
        <p:spPr bwMode="auto">
          <a:xfrm>
            <a:off x="457373" y="2287393"/>
            <a:ext cx="2255276" cy="492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Coexistence</a:t>
            </a:r>
          </a:p>
        </p:txBody>
      </p:sp>
      <p:sp>
        <p:nvSpPr>
          <p:cNvPr id="150" name="Rectangle 149">
            <a:extLst>
              <a:ext uri="{FF2B5EF4-FFF2-40B4-BE49-F238E27FC236}">
                <a16:creationId xmlns:a16="http://schemas.microsoft.com/office/drawing/2014/main" id="{342D202D-979A-4A25-88CE-F005C7686C36}"/>
              </a:ext>
            </a:extLst>
          </p:cNvPr>
          <p:cNvSpPr/>
          <p:nvPr/>
        </p:nvSpPr>
        <p:spPr>
          <a:xfrm>
            <a:off x="1160355" y="5484127"/>
            <a:ext cx="4139509" cy="369332"/>
          </a:xfrm>
          <a:prstGeom prst="rect">
            <a:avLst/>
          </a:prstGeom>
        </p:spPr>
        <p:txBody>
          <a:bodyPr wrap="square">
            <a:spAutoFit/>
          </a:bodyPr>
          <a:lstStyle/>
          <a:p>
            <a:r>
              <a:rPr lang="en-US" b="1"/>
              <a:t>“Islands” mode (side-by-side) when: </a:t>
            </a:r>
          </a:p>
        </p:txBody>
      </p:sp>
      <p:sp>
        <p:nvSpPr>
          <p:cNvPr id="151" name="Rectangle 150">
            <a:extLst>
              <a:ext uri="{FF2B5EF4-FFF2-40B4-BE49-F238E27FC236}">
                <a16:creationId xmlns:a16="http://schemas.microsoft.com/office/drawing/2014/main" id="{E2B51F2E-C99B-4DE6-9373-DD252278846C}"/>
              </a:ext>
            </a:extLst>
          </p:cNvPr>
          <p:cNvSpPr/>
          <p:nvPr/>
        </p:nvSpPr>
        <p:spPr>
          <a:xfrm>
            <a:off x="1177902" y="5802091"/>
            <a:ext cx="4463459" cy="954107"/>
          </a:xfrm>
          <a:prstGeom prst="rect">
            <a:avLst/>
          </a:prstGeom>
        </p:spPr>
        <p:txBody>
          <a:bodyPr wrap="square" anchor="t">
            <a:spAutoFit/>
          </a:bodyPr>
          <a:lstStyle/>
          <a:p>
            <a:pPr marL="280035" indent="-280035">
              <a:buFont typeface="Arial" panose="020B0604020202020204" pitchFamily="34" charset="0"/>
              <a:buChar char="•"/>
            </a:pPr>
            <a:r>
              <a:rPr lang="en-US" sz="1400"/>
              <a:t>Skype for Business Online and most on-premises </a:t>
            </a:r>
            <a:r>
              <a:rPr lang="en-US" sz="1400" b="1"/>
              <a:t>(recommended path)</a:t>
            </a:r>
            <a:endParaRPr lang="en-US" b="1"/>
          </a:p>
          <a:p>
            <a:pPr marL="280035" indent="-280035">
              <a:buFont typeface="Arial" panose="020B0604020202020204" pitchFamily="34" charset="0"/>
              <a:buChar char="•"/>
            </a:pPr>
            <a:r>
              <a:rPr lang="en-US" sz="1400"/>
              <a:t>Desire to quickly move to Teams</a:t>
            </a:r>
            <a:endParaRPr lang="en-US" sz="1400">
              <a:cs typeface="Segoe UI"/>
            </a:endParaRPr>
          </a:p>
          <a:p>
            <a:pPr marL="280035" indent="-280035">
              <a:buFont typeface="Arial" panose="020B0604020202020204" pitchFamily="34" charset="0"/>
              <a:buChar char="•"/>
            </a:pPr>
            <a:r>
              <a:rPr lang="en-US" sz="1400">
                <a:gradFill>
                  <a:gsLst>
                    <a:gs pos="2917">
                      <a:schemeClr val="tx1"/>
                    </a:gs>
                    <a:gs pos="30000">
                      <a:schemeClr val="tx1"/>
                    </a:gs>
                  </a:gsLst>
                  <a:lin ang="5400000" scaled="0"/>
                </a:gradFill>
              </a:rPr>
              <a:t>Users can handle two-client setup</a:t>
            </a:r>
            <a:endParaRPr lang="en-US" sz="1400">
              <a:gradFill>
                <a:gsLst>
                  <a:gs pos="2917">
                    <a:schemeClr val="tx1"/>
                  </a:gs>
                  <a:gs pos="30000">
                    <a:schemeClr val="tx1"/>
                  </a:gs>
                </a:gsLst>
                <a:lin ang="5400000" scaled="0"/>
              </a:gradFill>
              <a:cs typeface="Segoe UI"/>
            </a:endParaRPr>
          </a:p>
        </p:txBody>
      </p:sp>
      <p:sp>
        <p:nvSpPr>
          <p:cNvPr id="152" name="Rectangle 151">
            <a:extLst>
              <a:ext uri="{FF2B5EF4-FFF2-40B4-BE49-F238E27FC236}">
                <a16:creationId xmlns:a16="http://schemas.microsoft.com/office/drawing/2014/main" id="{C5EB116F-4E30-4DC7-B516-45E63E8C98CA}"/>
              </a:ext>
            </a:extLst>
          </p:cNvPr>
          <p:cNvSpPr/>
          <p:nvPr/>
        </p:nvSpPr>
        <p:spPr>
          <a:xfrm>
            <a:off x="5984676" y="5478347"/>
            <a:ext cx="5474141" cy="369332"/>
          </a:xfrm>
          <a:prstGeom prst="rect">
            <a:avLst/>
          </a:prstGeom>
        </p:spPr>
        <p:txBody>
          <a:bodyPr wrap="square">
            <a:spAutoFit/>
          </a:bodyPr>
          <a:lstStyle/>
          <a:p>
            <a:r>
              <a:rPr lang="en-US" b="1"/>
              <a:t>Teams Collab or Collab+Meetings when:</a:t>
            </a:r>
          </a:p>
        </p:txBody>
      </p:sp>
      <p:sp>
        <p:nvSpPr>
          <p:cNvPr id="153" name="Rectangle 152">
            <a:extLst>
              <a:ext uri="{FF2B5EF4-FFF2-40B4-BE49-F238E27FC236}">
                <a16:creationId xmlns:a16="http://schemas.microsoft.com/office/drawing/2014/main" id="{F65D3946-C6B0-45E3-A16A-EE78D40BB999}"/>
              </a:ext>
            </a:extLst>
          </p:cNvPr>
          <p:cNvSpPr/>
          <p:nvPr/>
        </p:nvSpPr>
        <p:spPr>
          <a:xfrm>
            <a:off x="6002223" y="5796311"/>
            <a:ext cx="5862994" cy="954107"/>
          </a:xfrm>
          <a:prstGeom prst="rect">
            <a:avLst/>
          </a:prstGeom>
        </p:spPr>
        <p:txBody>
          <a:bodyPr wrap="square">
            <a:spAutoFit/>
          </a:bodyPr>
          <a:lstStyle/>
          <a:p>
            <a:pPr marL="280121" indent="-280121">
              <a:buFont typeface="Arial" panose="020B0604020202020204" pitchFamily="34" charset="0"/>
              <a:buChar char="•"/>
            </a:pPr>
            <a:r>
              <a:rPr lang="en-US" sz="1400"/>
              <a:t>More complex organizational environment (on-premises and hybrid)</a:t>
            </a:r>
          </a:p>
          <a:p>
            <a:pPr marL="280121" indent="-280121">
              <a:buFont typeface="Arial" panose="020B0604020202020204" pitchFamily="34" charset="0"/>
              <a:buChar char="•"/>
            </a:pPr>
            <a:r>
              <a:rPr lang="en-US" sz="1400"/>
              <a:t>Expect a long co-existence period</a:t>
            </a:r>
          </a:p>
          <a:p>
            <a:pPr marL="280121" indent="-280121">
              <a:buFont typeface="Arial" panose="020B0604020202020204" pitchFamily="34" charset="0"/>
              <a:buChar char="•"/>
            </a:pPr>
            <a:r>
              <a:rPr lang="en-US" sz="1400">
                <a:gradFill>
                  <a:gsLst>
                    <a:gs pos="2917">
                      <a:schemeClr val="tx1"/>
                    </a:gs>
                    <a:gs pos="30000">
                      <a:schemeClr val="tx1"/>
                    </a:gs>
                  </a:gsLst>
                  <a:lin ang="5400000" scaled="0"/>
                </a:gradFill>
              </a:rPr>
              <a:t>Wish to avoid overlapping UC features</a:t>
            </a:r>
          </a:p>
          <a:p>
            <a:pPr marL="280121" indent="-280121">
              <a:buFont typeface="Arial" panose="020B0604020202020204" pitchFamily="34" charset="0"/>
              <a:buChar char="•"/>
            </a:pPr>
            <a:r>
              <a:rPr lang="en-US" sz="1400">
                <a:gradFill>
                  <a:gsLst>
                    <a:gs pos="2917">
                      <a:schemeClr val="tx1"/>
                    </a:gs>
                    <a:gs pos="30000">
                      <a:schemeClr val="tx1"/>
                    </a:gs>
                  </a:gsLst>
                  <a:lin ang="5400000" scaled="0"/>
                </a:gradFill>
              </a:rPr>
              <a:t>Third-party integration points</a:t>
            </a:r>
          </a:p>
        </p:txBody>
      </p:sp>
      <p:sp>
        <p:nvSpPr>
          <p:cNvPr id="156" name="Title 1">
            <a:extLst>
              <a:ext uri="{FF2B5EF4-FFF2-40B4-BE49-F238E27FC236}">
                <a16:creationId xmlns:a16="http://schemas.microsoft.com/office/drawing/2014/main" id="{2D82F8A4-CEF1-45D8-8904-52052411910E}"/>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2F2F2F"/>
                </a:solidFill>
                <a:latin typeface="Segoe UI Semibold" panose="020B0702040204020203" pitchFamily="34" charset="0"/>
                <a:cs typeface="Segoe UI Semibold" panose="020B0702040204020203" pitchFamily="34" charset="0"/>
              </a:rPr>
              <a:t>Journey from Skype for Business to Teams</a:t>
            </a:r>
            <a:br>
              <a:rPr lang="en-US" sz="3600">
                <a:solidFill>
                  <a:srgbClr val="2F2F2F"/>
                </a:solidFill>
                <a:latin typeface="Segoe UI Semibold" panose="020B0702040204020203" pitchFamily="34" charset="0"/>
                <a:cs typeface="Segoe UI Semibold" panose="020B0702040204020203" pitchFamily="34" charset="0"/>
              </a:rPr>
            </a:br>
            <a:r>
              <a:rPr lang="en-US" sz="2000" spc="0">
                <a:ln>
                  <a:noFill/>
                </a:ln>
                <a:solidFill>
                  <a:srgbClr val="0078D4"/>
                </a:solidFill>
                <a:latin typeface="Segoe UI Semibold" panose="020B0502040204020203" pitchFamily="34" charset="0"/>
                <a:cs typeface="Segoe UI Semibold" panose="020B0502040204020203" pitchFamily="34" charset="0"/>
              </a:rPr>
              <a:t>For organizations </a:t>
            </a:r>
            <a:r>
              <a:rPr lang="en-US" sz="2000" b="1" spc="0">
                <a:ln>
                  <a:noFill/>
                </a:ln>
                <a:solidFill>
                  <a:srgbClr val="0078D4"/>
                </a:solidFill>
                <a:latin typeface="Segoe UI Black" panose="020B0A02040204020203" pitchFamily="34" charset="0"/>
                <a:ea typeface="Segoe UI Black" panose="020B0A02040204020203" pitchFamily="34" charset="0"/>
                <a:cs typeface="Segoe UI Semibold" panose="020B0502040204020203" pitchFamily="34" charset="0"/>
              </a:rPr>
              <a:t>already using Teams</a:t>
            </a:r>
          </a:p>
        </p:txBody>
      </p:sp>
    </p:spTree>
    <p:extLst>
      <p:ext uri="{BB962C8B-B14F-4D97-AF65-F5344CB8AC3E}">
        <p14:creationId xmlns:p14="http://schemas.microsoft.com/office/powerpoint/2010/main" val="3175929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500"/>
                                        <p:tgtEl>
                                          <p:spTgt spid="136"/>
                                        </p:tgtEl>
                                      </p:cBhvr>
                                    </p:animEffect>
                                  </p:childTnLst>
                                </p:cTn>
                              </p:par>
                            </p:childTnLst>
                          </p:cTn>
                        </p:par>
                        <p:par>
                          <p:cTn id="17" fill="hold">
                            <p:stCondLst>
                              <p:cond delay="500"/>
                            </p:stCondLst>
                            <p:childTnLst>
                              <p:par>
                                <p:cTn id="18" presetID="10" presetClass="entr" presetSubtype="0" fill="hold" grpId="0" nodeType="after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75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childTnLst>
                                </p:cTn>
                              </p:par>
                            </p:childTnLst>
                          </p:cTn>
                        </p:par>
                        <p:par>
                          <p:cTn id="24" fill="hold">
                            <p:stCondLst>
                              <p:cond delay="1750"/>
                            </p:stCondLst>
                            <p:childTnLst>
                              <p:par>
                                <p:cTn id="25" presetID="10" presetClass="entr" presetSubtype="0" fill="hold" grpId="0" nodeType="afterEffect">
                                  <p:stCondLst>
                                    <p:cond delay="75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nodeType="withEffect">
                                  <p:stCondLst>
                                    <p:cond delay="750"/>
                                  </p:stCondLst>
                                  <p:childTnLst>
                                    <p:set>
                                      <p:cBhvr>
                                        <p:cTn id="29" dur="1" fill="hold">
                                          <p:stCondLst>
                                            <p:cond delay="0"/>
                                          </p:stCondLst>
                                        </p:cTn>
                                        <p:tgtEl>
                                          <p:spTgt spid="88"/>
                                        </p:tgtEl>
                                        <p:attrNameLst>
                                          <p:attrName>style.visibility</p:attrName>
                                        </p:attrNameLst>
                                      </p:cBhvr>
                                      <p:to>
                                        <p:strVal val="visible"/>
                                      </p:to>
                                    </p:set>
                                    <p:animEffect transition="in" filter="fade">
                                      <p:cBhvr>
                                        <p:cTn id="30" dur="500"/>
                                        <p:tgtEl>
                                          <p:spTgt spid="88"/>
                                        </p:tgtEl>
                                      </p:cBhvr>
                                    </p:animEffect>
                                  </p:childTnLst>
                                </p:cTn>
                              </p:par>
                            </p:childTnLst>
                          </p:cTn>
                        </p:par>
                        <p:par>
                          <p:cTn id="31" fill="hold">
                            <p:stCondLst>
                              <p:cond delay="3000"/>
                            </p:stCondLst>
                            <p:childTnLst>
                              <p:par>
                                <p:cTn id="32" presetID="10" presetClass="entr" presetSubtype="0" fill="hold" nodeType="afterEffect">
                                  <p:stCondLst>
                                    <p:cond delay="75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3" grpId="0"/>
      <p:bldP spid="12" grpId="0"/>
      <p:bldP spid="1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C31C9F84-3592-46D2-A7ED-694F726BEB99}"/>
              </a:ext>
            </a:extLst>
          </p:cNvPr>
          <p:cNvGrpSpPr/>
          <p:nvPr/>
        </p:nvGrpSpPr>
        <p:grpSpPr>
          <a:xfrm>
            <a:off x="1574546" y="3111368"/>
            <a:ext cx="639231" cy="1202245"/>
            <a:chOff x="2705680" y="2647949"/>
            <a:chExt cx="639231" cy="1202245"/>
          </a:xfrm>
        </p:grpSpPr>
        <p:sp>
          <p:nvSpPr>
            <p:cNvPr id="66" name="Rectangle: Rounded Corners 65">
              <a:extLst>
                <a:ext uri="{FF2B5EF4-FFF2-40B4-BE49-F238E27FC236}">
                  <a16:creationId xmlns:a16="http://schemas.microsoft.com/office/drawing/2014/main" id="{37A49B1C-FF05-4126-AB8A-4D8E40B43C2A}"/>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57" name="Straight Connector 56">
              <a:extLst>
                <a:ext uri="{FF2B5EF4-FFF2-40B4-BE49-F238E27FC236}">
                  <a16:creationId xmlns:a16="http://schemas.microsoft.com/office/drawing/2014/main" id="{19936864-3B16-44F8-8C38-C92E5E16C1D4}"/>
                </a:ext>
              </a:extLst>
            </p:cNvPr>
            <p:cNvCxnSpPr>
              <a:cxnSpLocks/>
              <a:stCxn id="66"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0ACE9D8-2F78-4809-9B1C-8B420DD4EE91}"/>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DA15159D-F400-44D4-B1D3-8CDF1DDEBA7B}"/>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1</a:t>
              </a:r>
              <a:endParaRPr lang="en-US" sz="4400">
                <a:solidFill>
                  <a:schemeClr val="bg2"/>
                </a:solidFill>
              </a:endParaRPr>
            </a:p>
          </p:txBody>
        </p:sp>
      </p:grpSp>
      <p:sp>
        <p:nvSpPr>
          <p:cNvPr id="78" name="Rectangle 77">
            <a:extLst>
              <a:ext uri="{FF2B5EF4-FFF2-40B4-BE49-F238E27FC236}">
                <a16:creationId xmlns:a16="http://schemas.microsoft.com/office/drawing/2014/main" id="{5249C0E7-FBED-4723-BBE6-95504EDF0B8E}"/>
              </a:ext>
            </a:extLst>
          </p:cNvPr>
          <p:cNvSpPr/>
          <p:nvPr/>
        </p:nvSpPr>
        <p:spPr bwMode="auto">
          <a:xfrm>
            <a:off x="0" y="4297107"/>
            <a:ext cx="12192000" cy="107143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27" name="Straight Arrow Connector 26">
            <a:extLst>
              <a:ext uri="{FF2B5EF4-FFF2-40B4-BE49-F238E27FC236}">
                <a16:creationId xmlns:a16="http://schemas.microsoft.com/office/drawing/2014/main" id="{405DF9B2-94FE-4943-A8CF-7A428464F9AE}"/>
              </a:ext>
            </a:extLst>
          </p:cNvPr>
          <p:cNvCxnSpPr>
            <a:cxnSpLocks/>
          </p:cNvCxnSpPr>
          <p:nvPr/>
        </p:nvCxnSpPr>
        <p:spPr>
          <a:xfrm>
            <a:off x="438388" y="4832824"/>
            <a:ext cx="11216800" cy="0"/>
          </a:xfrm>
          <a:prstGeom prst="straightConnector1">
            <a:avLst/>
          </a:prstGeom>
          <a:ln w="92075">
            <a:solidFill>
              <a:schemeClr val="bg2"/>
            </a:solidFill>
            <a:prstDash val="lgDash"/>
            <a:headEnd type="none"/>
            <a:tailEnd type="none" w="sm" len="sm"/>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38BB33-6958-4711-935C-A53865A8F9EF}"/>
              </a:ext>
            </a:extLst>
          </p:cNvPr>
          <p:cNvSpPr/>
          <p:nvPr/>
        </p:nvSpPr>
        <p:spPr bwMode="auto">
          <a:xfrm>
            <a:off x="756815" y="1845602"/>
            <a:ext cx="222922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Envision teamwork for your organization</a:t>
            </a:r>
          </a:p>
        </p:txBody>
      </p:sp>
      <p:sp>
        <p:nvSpPr>
          <p:cNvPr id="127" name="Rectangle 126">
            <a:extLst>
              <a:ext uri="{FF2B5EF4-FFF2-40B4-BE49-F238E27FC236}">
                <a16:creationId xmlns:a16="http://schemas.microsoft.com/office/drawing/2014/main" id="{D1240DD8-8381-4299-905A-3D3C581D1FE0}"/>
              </a:ext>
            </a:extLst>
          </p:cNvPr>
          <p:cNvSpPr/>
          <p:nvPr/>
        </p:nvSpPr>
        <p:spPr bwMode="auto">
          <a:xfrm>
            <a:off x="0" y="5371239"/>
            <a:ext cx="12192000" cy="150382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5" name="Group 44">
            <a:extLst>
              <a:ext uri="{FF2B5EF4-FFF2-40B4-BE49-F238E27FC236}">
                <a16:creationId xmlns:a16="http://schemas.microsoft.com/office/drawing/2014/main" id="{DB4BA66A-6260-494D-A571-3B402AE5B2E6}"/>
              </a:ext>
            </a:extLst>
          </p:cNvPr>
          <p:cNvGrpSpPr/>
          <p:nvPr/>
        </p:nvGrpSpPr>
        <p:grpSpPr>
          <a:xfrm>
            <a:off x="10762183" y="316306"/>
            <a:ext cx="1125220" cy="1181252"/>
            <a:chOff x="4745097" y="3560669"/>
            <a:chExt cx="1754232" cy="1841582"/>
          </a:xfrm>
        </p:grpSpPr>
        <p:pic>
          <p:nvPicPr>
            <p:cNvPr id="47" name="Picture 46">
              <a:extLst>
                <a:ext uri="{FF2B5EF4-FFF2-40B4-BE49-F238E27FC236}">
                  <a16:creationId xmlns:a16="http://schemas.microsoft.com/office/drawing/2014/main" id="{C0A4EC72-BA77-498F-B7D7-1C4B8B632CC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3604"/>
                      </a14:imgEffect>
                    </a14:imgLayer>
                  </a14:imgProps>
                </a:ext>
                <a:ext uri="{28A0092B-C50C-407E-A947-70E740481C1C}">
                  <a14:useLocalDpi xmlns:a14="http://schemas.microsoft.com/office/drawing/2010/main" val="0"/>
                </a:ext>
              </a:extLst>
            </a:blip>
            <a:stretch>
              <a:fillRect/>
            </a:stretch>
          </p:blipFill>
          <p:spPr>
            <a:xfrm>
              <a:off x="4745097" y="3560669"/>
              <a:ext cx="1719644" cy="1719644"/>
            </a:xfrm>
            <a:prstGeom prst="rect">
              <a:avLst/>
            </a:prstGeom>
            <a:solidFill>
              <a:srgbClr val="FFFFFF"/>
            </a:solidFill>
          </p:spPr>
        </p:pic>
        <p:sp>
          <p:nvSpPr>
            <p:cNvPr id="51" name="TextBox 50">
              <a:extLst>
                <a:ext uri="{FF2B5EF4-FFF2-40B4-BE49-F238E27FC236}">
                  <a16:creationId xmlns:a16="http://schemas.microsoft.com/office/drawing/2014/main" id="{D1379063-20C7-4A94-8E45-841A76D3C6D4}"/>
                </a:ext>
              </a:extLst>
            </p:cNvPr>
            <p:cNvSpPr txBox="1"/>
            <p:nvPr/>
          </p:nvSpPr>
          <p:spPr>
            <a:xfrm>
              <a:off x="4790378" y="3570132"/>
              <a:ext cx="1708951" cy="806109"/>
            </a:xfrm>
            <a:prstGeom prst="rect">
              <a:avLst/>
            </a:prstGeom>
            <a:noFill/>
          </p:spPr>
          <p:txBody>
            <a:bodyPr wrap="square" lIns="182880" tIns="146304" rIns="182880" bIns="146304" rtlCol="0">
              <a:spAutoFit/>
            </a:bodyPr>
            <a:lstStyle/>
            <a:p>
              <a:pPr>
                <a:lnSpc>
                  <a:spcPct val="90000"/>
                </a:lnSpc>
                <a:spcAft>
                  <a:spcPts val="600"/>
                </a:spcAft>
              </a:pPr>
              <a:r>
                <a:rPr lang="en-US" sz="1600" b="1"/>
                <a:t>ROUTE</a:t>
              </a:r>
              <a:endParaRPr lang="en-US" sz="2000" b="1"/>
            </a:p>
          </p:txBody>
        </p:sp>
        <p:sp>
          <p:nvSpPr>
            <p:cNvPr id="52" name="TextBox 51">
              <a:extLst>
                <a:ext uri="{FF2B5EF4-FFF2-40B4-BE49-F238E27FC236}">
                  <a16:creationId xmlns:a16="http://schemas.microsoft.com/office/drawing/2014/main" id="{7429C55F-D44C-434D-93BB-AA62E3F937F1}"/>
                </a:ext>
              </a:extLst>
            </p:cNvPr>
            <p:cNvSpPr txBox="1"/>
            <p:nvPr/>
          </p:nvSpPr>
          <p:spPr>
            <a:xfrm>
              <a:off x="5056692" y="3991562"/>
              <a:ext cx="1080611" cy="1410689"/>
            </a:xfrm>
            <a:prstGeom prst="rect">
              <a:avLst/>
            </a:prstGeom>
            <a:noFill/>
          </p:spPr>
          <p:txBody>
            <a:bodyPr wrap="none" lIns="182880" tIns="146304" rIns="182880" bIns="146304" rtlCol="0">
              <a:spAutoFit/>
            </a:bodyPr>
            <a:lstStyle/>
            <a:p>
              <a:pPr>
                <a:lnSpc>
                  <a:spcPct val="90000"/>
                </a:lnSpc>
                <a:spcAft>
                  <a:spcPts val="600"/>
                </a:spcAft>
              </a:pPr>
              <a:r>
                <a:rPr lang="en-US" sz="4400" b="1"/>
                <a:t>2</a:t>
              </a:r>
            </a:p>
          </p:txBody>
        </p:sp>
        <p:cxnSp>
          <p:nvCxnSpPr>
            <p:cNvPr id="53" name="Straight Connector 52">
              <a:extLst>
                <a:ext uri="{FF2B5EF4-FFF2-40B4-BE49-F238E27FC236}">
                  <a16:creationId xmlns:a16="http://schemas.microsoft.com/office/drawing/2014/main" id="{79F112FC-4159-4465-8037-AB6C647E2D9E}"/>
                </a:ext>
              </a:extLst>
            </p:cNvPr>
            <p:cNvCxnSpPr>
              <a:cxnSpLocks/>
            </p:cNvCxnSpPr>
            <p:nvPr/>
          </p:nvCxnSpPr>
          <p:spPr>
            <a:xfrm flipV="1">
              <a:off x="4879271" y="4155407"/>
              <a:ext cx="1451295" cy="35853"/>
            </a:xfrm>
            <a:prstGeom prst="line">
              <a:avLst/>
            </a:prstGeom>
            <a:ln w="539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31" name="Graphic 130" descr="Marker">
            <a:extLst>
              <a:ext uri="{FF2B5EF4-FFF2-40B4-BE49-F238E27FC236}">
                <a16:creationId xmlns:a16="http://schemas.microsoft.com/office/drawing/2014/main" id="{4A21BC84-C7CB-41F6-9990-FE2DDB36A2D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21412" y="3875060"/>
            <a:ext cx="622703" cy="495286"/>
          </a:xfrm>
          <a:prstGeom prst="rect">
            <a:avLst/>
          </a:prstGeom>
        </p:spPr>
      </p:pic>
      <p:pic>
        <p:nvPicPr>
          <p:cNvPr id="132" name="Graphic 131" descr="Marker">
            <a:extLst>
              <a:ext uri="{FF2B5EF4-FFF2-40B4-BE49-F238E27FC236}">
                <a16:creationId xmlns:a16="http://schemas.microsoft.com/office/drawing/2014/main" id="{5233F056-59F3-4599-8726-716ABC8E7B6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1121" y="3872393"/>
            <a:ext cx="622703" cy="495286"/>
          </a:xfrm>
          <a:prstGeom prst="rect">
            <a:avLst/>
          </a:prstGeom>
        </p:spPr>
      </p:pic>
      <p:sp>
        <p:nvSpPr>
          <p:cNvPr id="43" name="Rectangle 42">
            <a:extLst>
              <a:ext uri="{FF2B5EF4-FFF2-40B4-BE49-F238E27FC236}">
                <a16:creationId xmlns:a16="http://schemas.microsoft.com/office/drawing/2014/main" id="{01EC98F8-3142-4240-BD68-CFFACAC474BD}"/>
              </a:ext>
            </a:extLst>
          </p:cNvPr>
          <p:cNvSpPr/>
          <p:nvPr/>
        </p:nvSpPr>
        <p:spPr bwMode="auto">
          <a:xfrm>
            <a:off x="2916788" y="1911547"/>
            <a:ext cx="1068690"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Pilot Teams</a:t>
            </a:r>
          </a:p>
        </p:txBody>
      </p:sp>
      <p:sp>
        <p:nvSpPr>
          <p:cNvPr id="55" name="Rectangle 54">
            <a:extLst>
              <a:ext uri="{FF2B5EF4-FFF2-40B4-BE49-F238E27FC236}">
                <a16:creationId xmlns:a16="http://schemas.microsoft.com/office/drawing/2014/main" id="{5EEE2594-C5B4-489D-B3D1-87A618A1854C}"/>
              </a:ext>
            </a:extLst>
          </p:cNvPr>
          <p:cNvSpPr/>
          <p:nvPr/>
        </p:nvSpPr>
        <p:spPr bwMode="auto">
          <a:xfrm>
            <a:off x="4261589" y="1953735"/>
            <a:ext cx="130906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Deploy Teams</a:t>
            </a:r>
          </a:p>
        </p:txBody>
      </p:sp>
      <p:sp>
        <p:nvSpPr>
          <p:cNvPr id="63" name="Rectangle 62">
            <a:extLst>
              <a:ext uri="{FF2B5EF4-FFF2-40B4-BE49-F238E27FC236}">
                <a16:creationId xmlns:a16="http://schemas.microsoft.com/office/drawing/2014/main" id="{69A10102-A4AC-4F4F-A8B8-7C1B5F80A4F1}"/>
              </a:ext>
            </a:extLst>
          </p:cNvPr>
          <p:cNvSpPr/>
          <p:nvPr/>
        </p:nvSpPr>
        <p:spPr bwMode="auto">
          <a:xfrm>
            <a:off x="6836939" y="1950481"/>
            <a:ext cx="130906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a:solidFill>
                  <a:schemeClr val="bg1">
                    <a:lumMod val="10000"/>
                  </a:schemeClr>
                </a:solidFill>
                <a:latin typeface="Segoe UI"/>
                <a:ea typeface="Segoe UI" pitchFamily="34" charset="0"/>
                <a:cs typeface="Segoe UI" pitchFamily="34" charset="0"/>
              </a:rPr>
              <a:t>Adopt </a:t>
            </a: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Teams</a:t>
            </a:r>
          </a:p>
        </p:txBody>
      </p:sp>
      <p:sp>
        <p:nvSpPr>
          <p:cNvPr id="75" name="Rectangle 74">
            <a:extLst>
              <a:ext uri="{FF2B5EF4-FFF2-40B4-BE49-F238E27FC236}">
                <a16:creationId xmlns:a16="http://schemas.microsoft.com/office/drawing/2014/main" id="{4C20551B-F92A-470E-860C-0CBCA3771583}"/>
              </a:ext>
            </a:extLst>
          </p:cNvPr>
          <p:cNvSpPr/>
          <p:nvPr/>
        </p:nvSpPr>
        <p:spPr bwMode="auto">
          <a:xfrm>
            <a:off x="8089394" y="1882161"/>
            <a:ext cx="1584509"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a:solidFill>
                  <a:schemeClr val="bg1">
                    <a:lumMod val="10000"/>
                  </a:schemeClr>
                </a:solidFill>
                <a:latin typeface="Segoe UI"/>
                <a:ea typeface="Segoe UI" pitchFamily="34" charset="0"/>
                <a:cs typeface="Segoe UI" pitchFamily="34" charset="0"/>
              </a:rPr>
              <a:t>Plan your upgrade to Teams Only</a:t>
            </a:r>
            <a:endPar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endParaRPr>
          </a:p>
        </p:txBody>
      </p:sp>
      <p:sp>
        <p:nvSpPr>
          <p:cNvPr id="83" name="Rectangle 82">
            <a:extLst>
              <a:ext uri="{FF2B5EF4-FFF2-40B4-BE49-F238E27FC236}">
                <a16:creationId xmlns:a16="http://schemas.microsoft.com/office/drawing/2014/main" id="{44AB78A9-7D7A-4BC4-8FA1-C1758FEDF339}"/>
              </a:ext>
            </a:extLst>
          </p:cNvPr>
          <p:cNvSpPr/>
          <p:nvPr/>
        </p:nvSpPr>
        <p:spPr bwMode="auto">
          <a:xfrm>
            <a:off x="9502043" y="1930031"/>
            <a:ext cx="1499524" cy="1220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a:solidFill>
                  <a:schemeClr val="bg1">
                    <a:lumMod val="10000"/>
                  </a:schemeClr>
                </a:solidFill>
                <a:latin typeface="Segoe UI"/>
                <a:ea typeface="Segoe UI" pitchFamily="34" charset="0"/>
                <a:cs typeface="Segoe UI" pitchFamily="34" charset="0"/>
              </a:rPr>
              <a:t>Upgrade to Teams Only</a:t>
            </a:r>
            <a:endPar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11A0A0D5-809D-4AA8-B4EE-B95FA9C86D14}"/>
              </a:ext>
            </a:extLst>
          </p:cNvPr>
          <p:cNvGrpSpPr/>
          <p:nvPr/>
        </p:nvGrpSpPr>
        <p:grpSpPr>
          <a:xfrm>
            <a:off x="128961" y="2969835"/>
            <a:ext cx="814689" cy="842206"/>
            <a:chOff x="166581" y="4359707"/>
            <a:chExt cx="814689" cy="842206"/>
          </a:xfrm>
        </p:grpSpPr>
        <p:sp>
          <p:nvSpPr>
            <p:cNvPr id="4" name="Oval 3">
              <a:extLst>
                <a:ext uri="{FF2B5EF4-FFF2-40B4-BE49-F238E27FC236}">
                  <a16:creationId xmlns:a16="http://schemas.microsoft.com/office/drawing/2014/main" id="{4985488B-3265-4AC4-8B1E-4DBC0D02AB29}"/>
                </a:ext>
              </a:extLst>
            </p:cNvPr>
            <p:cNvSpPr/>
            <p:nvPr/>
          </p:nvSpPr>
          <p:spPr bwMode="auto">
            <a:xfrm>
              <a:off x="262573" y="4487297"/>
              <a:ext cx="640606" cy="64060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6" name="Oval 85">
              <a:extLst>
                <a:ext uri="{FF2B5EF4-FFF2-40B4-BE49-F238E27FC236}">
                  <a16:creationId xmlns:a16="http://schemas.microsoft.com/office/drawing/2014/main" id="{20D734B5-1645-4AFE-8E84-8805819AF4C3}"/>
                </a:ext>
              </a:extLst>
            </p:cNvPr>
            <p:cNvSpPr/>
            <p:nvPr/>
          </p:nvSpPr>
          <p:spPr bwMode="auto">
            <a:xfrm>
              <a:off x="213724" y="4451999"/>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Oval 86">
              <a:extLst>
                <a:ext uri="{FF2B5EF4-FFF2-40B4-BE49-F238E27FC236}">
                  <a16:creationId xmlns:a16="http://schemas.microsoft.com/office/drawing/2014/main" id="{20655081-C546-4589-AB3C-8B6BC681F08C}"/>
                </a:ext>
              </a:extLst>
            </p:cNvPr>
            <p:cNvSpPr/>
            <p:nvPr/>
          </p:nvSpPr>
          <p:spPr bwMode="auto">
            <a:xfrm>
              <a:off x="551059" y="4797790"/>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a:extLst>
                <a:ext uri="{FF2B5EF4-FFF2-40B4-BE49-F238E27FC236}">
                  <a16:creationId xmlns:a16="http://schemas.microsoft.com/office/drawing/2014/main" id="{E8E91BEA-3C6C-43DA-AF07-ED999412A7B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6608" t="23085" r="80690" b="25868"/>
            <a:stretch/>
          </p:blipFill>
          <p:spPr>
            <a:xfrm>
              <a:off x="166581" y="4359707"/>
              <a:ext cx="814689" cy="842206"/>
            </a:xfrm>
            <a:prstGeom prst="rect">
              <a:avLst/>
            </a:prstGeom>
          </p:spPr>
        </p:pic>
      </p:grpSp>
      <p:pic>
        <p:nvPicPr>
          <p:cNvPr id="7" name="Picture 6">
            <a:extLst>
              <a:ext uri="{FF2B5EF4-FFF2-40B4-BE49-F238E27FC236}">
                <a16:creationId xmlns:a16="http://schemas.microsoft.com/office/drawing/2014/main" id="{0D54F741-5289-45B7-B557-6890DE0954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93120" y="2955027"/>
            <a:ext cx="894682" cy="841002"/>
          </a:xfrm>
          <a:prstGeom prst="rect">
            <a:avLst/>
          </a:prstGeom>
        </p:spPr>
      </p:pic>
      <p:grpSp>
        <p:nvGrpSpPr>
          <p:cNvPr id="88" name="Group 87">
            <a:extLst>
              <a:ext uri="{FF2B5EF4-FFF2-40B4-BE49-F238E27FC236}">
                <a16:creationId xmlns:a16="http://schemas.microsoft.com/office/drawing/2014/main" id="{D18F282B-30F9-4207-A9AD-A9F335F64F1E}"/>
              </a:ext>
            </a:extLst>
          </p:cNvPr>
          <p:cNvGrpSpPr/>
          <p:nvPr/>
        </p:nvGrpSpPr>
        <p:grpSpPr>
          <a:xfrm>
            <a:off x="3146187" y="3111368"/>
            <a:ext cx="639231" cy="1202245"/>
            <a:chOff x="2705680" y="2647949"/>
            <a:chExt cx="639231" cy="1202245"/>
          </a:xfrm>
        </p:grpSpPr>
        <p:sp>
          <p:nvSpPr>
            <p:cNvPr id="89" name="Rectangle: Rounded Corners 88">
              <a:extLst>
                <a:ext uri="{FF2B5EF4-FFF2-40B4-BE49-F238E27FC236}">
                  <a16:creationId xmlns:a16="http://schemas.microsoft.com/office/drawing/2014/main" id="{54AFB8AC-CC67-4362-8312-5FA280CEE00D}"/>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90" name="Straight Connector 89">
              <a:extLst>
                <a:ext uri="{FF2B5EF4-FFF2-40B4-BE49-F238E27FC236}">
                  <a16:creationId xmlns:a16="http://schemas.microsoft.com/office/drawing/2014/main" id="{6419EA09-E590-4CA0-A2A3-F5C7614B6EEC}"/>
                </a:ext>
              </a:extLst>
            </p:cNvPr>
            <p:cNvCxnSpPr>
              <a:cxnSpLocks/>
              <a:stCxn id="89"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15250A7E-382B-4BBE-94A8-9BC8428B3508}"/>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a:extLst>
                <a:ext uri="{FF2B5EF4-FFF2-40B4-BE49-F238E27FC236}">
                  <a16:creationId xmlns:a16="http://schemas.microsoft.com/office/drawing/2014/main" id="{5374F143-9C14-4D72-A995-EEE85BBEDBB0}"/>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2</a:t>
              </a:r>
              <a:endParaRPr lang="en-US" sz="4400">
                <a:solidFill>
                  <a:schemeClr val="bg2"/>
                </a:solidFill>
              </a:endParaRPr>
            </a:p>
          </p:txBody>
        </p:sp>
      </p:grpSp>
      <p:grpSp>
        <p:nvGrpSpPr>
          <p:cNvPr id="103" name="Group 102">
            <a:extLst>
              <a:ext uri="{FF2B5EF4-FFF2-40B4-BE49-F238E27FC236}">
                <a16:creationId xmlns:a16="http://schemas.microsoft.com/office/drawing/2014/main" id="{D7785C44-0FB7-4C2D-810E-61CECE27CE39}"/>
              </a:ext>
            </a:extLst>
          </p:cNvPr>
          <p:cNvGrpSpPr/>
          <p:nvPr/>
        </p:nvGrpSpPr>
        <p:grpSpPr>
          <a:xfrm>
            <a:off x="4629439" y="3125458"/>
            <a:ext cx="639231" cy="1202245"/>
            <a:chOff x="2705680" y="2647949"/>
            <a:chExt cx="639231" cy="1202245"/>
          </a:xfrm>
        </p:grpSpPr>
        <p:sp>
          <p:nvSpPr>
            <p:cNvPr id="106" name="Rectangle: Rounded Corners 105">
              <a:extLst>
                <a:ext uri="{FF2B5EF4-FFF2-40B4-BE49-F238E27FC236}">
                  <a16:creationId xmlns:a16="http://schemas.microsoft.com/office/drawing/2014/main" id="{D2300F0F-4124-4181-98C1-835E9873D6FF}"/>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107" name="Straight Connector 106">
              <a:extLst>
                <a:ext uri="{FF2B5EF4-FFF2-40B4-BE49-F238E27FC236}">
                  <a16:creationId xmlns:a16="http://schemas.microsoft.com/office/drawing/2014/main" id="{9911ABC2-45A7-4F01-B9E5-C91B11C87714}"/>
                </a:ext>
              </a:extLst>
            </p:cNvPr>
            <p:cNvCxnSpPr>
              <a:cxnSpLocks/>
              <a:stCxn id="106"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8" name="Rectangle: Rounded Corners 107">
              <a:extLst>
                <a:ext uri="{FF2B5EF4-FFF2-40B4-BE49-F238E27FC236}">
                  <a16:creationId xmlns:a16="http://schemas.microsoft.com/office/drawing/2014/main" id="{87856A63-D67B-4EA0-9DE9-AD84360FAA55}"/>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09" name="Rectangle 108">
              <a:extLst>
                <a:ext uri="{FF2B5EF4-FFF2-40B4-BE49-F238E27FC236}">
                  <a16:creationId xmlns:a16="http://schemas.microsoft.com/office/drawing/2014/main" id="{A192DA7C-7D56-49BB-9163-4622AB32D689}"/>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3</a:t>
              </a:r>
              <a:endParaRPr lang="en-US" sz="4400">
                <a:solidFill>
                  <a:schemeClr val="bg2"/>
                </a:solidFill>
              </a:endParaRPr>
            </a:p>
          </p:txBody>
        </p:sp>
      </p:grpSp>
      <p:grpSp>
        <p:nvGrpSpPr>
          <p:cNvPr id="116" name="Group 115">
            <a:extLst>
              <a:ext uri="{FF2B5EF4-FFF2-40B4-BE49-F238E27FC236}">
                <a16:creationId xmlns:a16="http://schemas.microsoft.com/office/drawing/2014/main" id="{E8E3CDFF-35F0-467E-B5DB-7465304D024D}"/>
              </a:ext>
            </a:extLst>
          </p:cNvPr>
          <p:cNvGrpSpPr/>
          <p:nvPr/>
        </p:nvGrpSpPr>
        <p:grpSpPr>
          <a:xfrm>
            <a:off x="7213854" y="3093513"/>
            <a:ext cx="639231" cy="1202245"/>
            <a:chOff x="2705680" y="2647949"/>
            <a:chExt cx="639231" cy="1202245"/>
          </a:xfrm>
        </p:grpSpPr>
        <p:sp>
          <p:nvSpPr>
            <p:cNvPr id="117" name="Rectangle: Rounded Corners 116">
              <a:extLst>
                <a:ext uri="{FF2B5EF4-FFF2-40B4-BE49-F238E27FC236}">
                  <a16:creationId xmlns:a16="http://schemas.microsoft.com/office/drawing/2014/main" id="{940E5FA3-7FEB-49D5-9544-4A49F1CF4503}"/>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118" name="Straight Connector 117">
              <a:extLst>
                <a:ext uri="{FF2B5EF4-FFF2-40B4-BE49-F238E27FC236}">
                  <a16:creationId xmlns:a16="http://schemas.microsoft.com/office/drawing/2014/main" id="{45CFA904-EF9A-4B7D-86B4-02B52D426132}"/>
                </a:ext>
              </a:extLst>
            </p:cNvPr>
            <p:cNvCxnSpPr>
              <a:cxnSpLocks/>
              <a:stCxn id="117"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9" name="Rectangle: Rounded Corners 118">
              <a:extLst>
                <a:ext uri="{FF2B5EF4-FFF2-40B4-BE49-F238E27FC236}">
                  <a16:creationId xmlns:a16="http://schemas.microsoft.com/office/drawing/2014/main" id="{771B25C3-F769-4F3B-9071-047702E9FBA7}"/>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20" name="Rectangle 119">
              <a:extLst>
                <a:ext uri="{FF2B5EF4-FFF2-40B4-BE49-F238E27FC236}">
                  <a16:creationId xmlns:a16="http://schemas.microsoft.com/office/drawing/2014/main" id="{08EF5166-0CE4-4C11-ADE8-8B122F8CD573}"/>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4</a:t>
              </a:r>
              <a:endParaRPr lang="en-US" sz="4400">
                <a:solidFill>
                  <a:schemeClr val="bg2"/>
                </a:solidFill>
              </a:endParaRPr>
            </a:p>
          </p:txBody>
        </p:sp>
      </p:grpSp>
      <p:grpSp>
        <p:nvGrpSpPr>
          <p:cNvPr id="121" name="Group 120">
            <a:extLst>
              <a:ext uri="{FF2B5EF4-FFF2-40B4-BE49-F238E27FC236}">
                <a16:creationId xmlns:a16="http://schemas.microsoft.com/office/drawing/2014/main" id="{0B90FF93-FCB7-4EF7-BD52-0E868CE5BB7F}"/>
              </a:ext>
            </a:extLst>
          </p:cNvPr>
          <p:cNvGrpSpPr/>
          <p:nvPr/>
        </p:nvGrpSpPr>
        <p:grpSpPr>
          <a:xfrm>
            <a:off x="8595902" y="3101980"/>
            <a:ext cx="639231" cy="1202245"/>
            <a:chOff x="2705680" y="2647949"/>
            <a:chExt cx="639231" cy="1202245"/>
          </a:xfrm>
        </p:grpSpPr>
        <p:sp>
          <p:nvSpPr>
            <p:cNvPr id="122" name="Rectangle: Rounded Corners 121">
              <a:extLst>
                <a:ext uri="{FF2B5EF4-FFF2-40B4-BE49-F238E27FC236}">
                  <a16:creationId xmlns:a16="http://schemas.microsoft.com/office/drawing/2014/main" id="{EEB94AAF-82C8-4378-9031-7A8123EA0548}"/>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123" name="Straight Connector 122">
              <a:extLst>
                <a:ext uri="{FF2B5EF4-FFF2-40B4-BE49-F238E27FC236}">
                  <a16:creationId xmlns:a16="http://schemas.microsoft.com/office/drawing/2014/main" id="{57ED5FF5-B6B0-4CFD-B63F-0D227F07CB53}"/>
                </a:ext>
              </a:extLst>
            </p:cNvPr>
            <p:cNvCxnSpPr>
              <a:cxnSpLocks/>
              <a:stCxn id="122"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4" name="Rectangle: Rounded Corners 123">
              <a:extLst>
                <a:ext uri="{FF2B5EF4-FFF2-40B4-BE49-F238E27FC236}">
                  <a16:creationId xmlns:a16="http://schemas.microsoft.com/office/drawing/2014/main" id="{590BE880-E568-4D9D-8097-6DB78B71A0E1}"/>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26" name="Rectangle 125">
              <a:extLst>
                <a:ext uri="{FF2B5EF4-FFF2-40B4-BE49-F238E27FC236}">
                  <a16:creationId xmlns:a16="http://schemas.microsoft.com/office/drawing/2014/main" id="{14E932B7-FC2A-4DDA-A10E-764A8519741B}"/>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5</a:t>
              </a:r>
              <a:endParaRPr lang="en-US" sz="4400">
                <a:solidFill>
                  <a:schemeClr val="bg2"/>
                </a:solidFill>
              </a:endParaRPr>
            </a:p>
          </p:txBody>
        </p:sp>
      </p:grpSp>
      <p:grpSp>
        <p:nvGrpSpPr>
          <p:cNvPr id="128" name="Group 127">
            <a:extLst>
              <a:ext uri="{FF2B5EF4-FFF2-40B4-BE49-F238E27FC236}">
                <a16:creationId xmlns:a16="http://schemas.microsoft.com/office/drawing/2014/main" id="{29A565A4-5C10-4849-9825-9AC635FCB019}"/>
              </a:ext>
            </a:extLst>
          </p:cNvPr>
          <p:cNvGrpSpPr/>
          <p:nvPr/>
        </p:nvGrpSpPr>
        <p:grpSpPr>
          <a:xfrm>
            <a:off x="9972753" y="3092165"/>
            <a:ext cx="639231" cy="1202245"/>
            <a:chOff x="2705680" y="2647949"/>
            <a:chExt cx="639231" cy="1202245"/>
          </a:xfrm>
        </p:grpSpPr>
        <p:sp>
          <p:nvSpPr>
            <p:cNvPr id="129" name="Rectangle: Rounded Corners 128">
              <a:extLst>
                <a:ext uri="{FF2B5EF4-FFF2-40B4-BE49-F238E27FC236}">
                  <a16:creationId xmlns:a16="http://schemas.microsoft.com/office/drawing/2014/main" id="{7B1F9A3D-11CC-4228-9B17-106D47C353D8}"/>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133" name="Straight Connector 132">
              <a:extLst>
                <a:ext uri="{FF2B5EF4-FFF2-40B4-BE49-F238E27FC236}">
                  <a16:creationId xmlns:a16="http://schemas.microsoft.com/office/drawing/2014/main" id="{50EC9FD4-53E0-4734-A32F-66FB26D3EA3F}"/>
                </a:ext>
              </a:extLst>
            </p:cNvPr>
            <p:cNvCxnSpPr>
              <a:cxnSpLocks/>
              <a:stCxn id="129"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4" name="Rectangle: Rounded Corners 133">
              <a:extLst>
                <a:ext uri="{FF2B5EF4-FFF2-40B4-BE49-F238E27FC236}">
                  <a16:creationId xmlns:a16="http://schemas.microsoft.com/office/drawing/2014/main" id="{0A75AB16-ECA0-429D-BB68-1872B86C8526}"/>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35" name="Rectangle 134">
              <a:extLst>
                <a:ext uri="{FF2B5EF4-FFF2-40B4-BE49-F238E27FC236}">
                  <a16:creationId xmlns:a16="http://schemas.microsoft.com/office/drawing/2014/main" id="{4D7BFFBE-D4E2-43AF-BAD0-48BAC921BCFB}"/>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6</a:t>
              </a:r>
              <a:endParaRPr lang="en-US" sz="4400">
                <a:solidFill>
                  <a:schemeClr val="bg2"/>
                </a:solidFill>
              </a:endParaRPr>
            </a:p>
          </p:txBody>
        </p:sp>
      </p:grpSp>
      <p:grpSp>
        <p:nvGrpSpPr>
          <p:cNvPr id="3" name="Group 2">
            <a:extLst>
              <a:ext uri="{FF2B5EF4-FFF2-40B4-BE49-F238E27FC236}">
                <a16:creationId xmlns:a16="http://schemas.microsoft.com/office/drawing/2014/main" id="{F8885D29-D8DC-4195-BC35-A968C2FDEFF8}"/>
              </a:ext>
            </a:extLst>
          </p:cNvPr>
          <p:cNvGrpSpPr/>
          <p:nvPr/>
        </p:nvGrpSpPr>
        <p:grpSpPr>
          <a:xfrm>
            <a:off x="5947565" y="2406790"/>
            <a:ext cx="682278" cy="1732821"/>
            <a:chOff x="4617507" y="2381545"/>
            <a:chExt cx="682278" cy="1732821"/>
          </a:xfrm>
        </p:grpSpPr>
        <p:grpSp>
          <p:nvGrpSpPr>
            <p:cNvPr id="61" name="Group 60">
              <a:extLst>
                <a:ext uri="{FF2B5EF4-FFF2-40B4-BE49-F238E27FC236}">
                  <a16:creationId xmlns:a16="http://schemas.microsoft.com/office/drawing/2014/main" id="{2D10264E-CEBF-4F17-A3B4-08A7C1449E0C}"/>
                </a:ext>
              </a:extLst>
            </p:cNvPr>
            <p:cNvGrpSpPr/>
            <p:nvPr/>
          </p:nvGrpSpPr>
          <p:grpSpPr>
            <a:xfrm>
              <a:off x="4617507" y="2381545"/>
              <a:ext cx="620625" cy="641587"/>
              <a:chOff x="166581" y="4359707"/>
              <a:chExt cx="814689" cy="842206"/>
            </a:xfrm>
          </p:grpSpPr>
          <p:sp>
            <p:nvSpPr>
              <p:cNvPr id="62" name="Oval 61">
                <a:extLst>
                  <a:ext uri="{FF2B5EF4-FFF2-40B4-BE49-F238E27FC236}">
                    <a16:creationId xmlns:a16="http://schemas.microsoft.com/office/drawing/2014/main" id="{7278C077-E7B7-4916-9248-8969D226F853}"/>
                  </a:ext>
                </a:extLst>
              </p:cNvPr>
              <p:cNvSpPr/>
              <p:nvPr/>
            </p:nvSpPr>
            <p:spPr bwMode="auto">
              <a:xfrm>
                <a:off x="262573" y="4487297"/>
                <a:ext cx="640606" cy="64060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4" name="Oval 63">
                <a:extLst>
                  <a:ext uri="{FF2B5EF4-FFF2-40B4-BE49-F238E27FC236}">
                    <a16:creationId xmlns:a16="http://schemas.microsoft.com/office/drawing/2014/main" id="{4EE10192-2A23-4E7C-91D8-2528B7E18BFE}"/>
                  </a:ext>
                </a:extLst>
              </p:cNvPr>
              <p:cNvSpPr/>
              <p:nvPr/>
            </p:nvSpPr>
            <p:spPr bwMode="auto">
              <a:xfrm>
                <a:off x="213724" y="4451999"/>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5" name="Oval 64">
                <a:extLst>
                  <a:ext uri="{FF2B5EF4-FFF2-40B4-BE49-F238E27FC236}">
                    <a16:creationId xmlns:a16="http://schemas.microsoft.com/office/drawing/2014/main" id="{99C02D80-6D49-4761-B88B-E0D28F4D8F35}"/>
                  </a:ext>
                </a:extLst>
              </p:cNvPr>
              <p:cNvSpPr/>
              <p:nvPr/>
            </p:nvSpPr>
            <p:spPr bwMode="auto">
              <a:xfrm>
                <a:off x="551059" y="4797790"/>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67" name="Picture 66">
                <a:extLst>
                  <a:ext uri="{FF2B5EF4-FFF2-40B4-BE49-F238E27FC236}">
                    <a16:creationId xmlns:a16="http://schemas.microsoft.com/office/drawing/2014/main" id="{BF0F75B8-BF54-4D24-B692-16726FD3B75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6608" t="23085" r="80690" b="25868"/>
              <a:stretch/>
            </p:blipFill>
            <p:spPr>
              <a:xfrm>
                <a:off x="166581" y="4359707"/>
                <a:ext cx="814689" cy="842206"/>
              </a:xfrm>
              <a:prstGeom prst="rect">
                <a:avLst/>
              </a:prstGeom>
            </p:spPr>
          </p:pic>
        </p:grpSp>
        <p:pic>
          <p:nvPicPr>
            <p:cNvPr id="68" name="Picture 67">
              <a:extLst>
                <a:ext uri="{FF2B5EF4-FFF2-40B4-BE49-F238E27FC236}">
                  <a16:creationId xmlns:a16="http://schemas.microsoft.com/office/drawing/2014/main" id="{18CD11D2-C717-4B4B-8C7C-A6FACE3B0D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222" y="3473696"/>
              <a:ext cx="681563" cy="640670"/>
            </a:xfrm>
            <a:prstGeom prst="rect">
              <a:avLst/>
            </a:prstGeom>
          </p:spPr>
        </p:pic>
        <p:sp>
          <p:nvSpPr>
            <p:cNvPr id="70" name="Rectangle 69">
              <a:extLst>
                <a:ext uri="{FF2B5EF4-FFF2-40B4-BE49-F238E27FC236}">
                  <a16:creationId xmlns:a16="http://schemas.microsoft.com/office/drawing/2014/main" id="{B7B4D2F7-F9A2-42E0-9FA3-97D6216C2410}"/>
                </a:ext>
              </a:extLst>
            </p:cNvPr>
            <p:cNvSpPr/>
            <p:nvPr/>
          </p:nvSpPr>
          <p:spPr>
            <a:xfrm>
              <a:off x="4690491" y="2921848"/>
              <a:ext cx="474810" cy="584775"/>
            </a:xfrm>
            <a:prstGeom prst="rect">
              <a:avLst/>
            </a:prstGeom>
          </p:spPr>
          <p:txBody>
            <a:bodyPr wrap="none">
              <a:spAutoFit/>
            </a:bodyPr>
            <a:lstStyle/>
            <a:p>
              <a:r>
                <a:rPr lang="en-US" sz="3200" b="1">
                  <a:solidFill>
                    <a:schemeClr val="bg1">
                      <a:lumMod val="10000"/>
                    </a:schemeClr>
                  </a:solidFill>
                  <a:latin typeface="+mj-lt"/>
                  <a:ea typeface="Segoe UI" pitchFamily="34" charset="0"/>
                  <a:cs typeface="Segoe UI" pitchFamily="34" charset="0"/>
                </a:rPr>
                <a:t>+</a:t>
              </a:r>
              <a:endParaRPr lang="en-US" sz="3200" b="1">
                <a:latin typeface="+mj-lt"/>
              </a:endParaRPr>
            </a:p>
          </p:txBody>
        </p:sp>
      </p:grpSp>
      <p:sp>
        <p:nvSpPr>
          <p:cNvPr id="73" name="Rectangle 72">
            <a:extLst>
              <a:ext uri="{FF2B5EF4-FFF2-40B4-BE49-F238E27FC236}">
                <a16:creationId xmlns:a16="http://schemas.microsoft.com/office/drawing/2014/main" id="{DDDACE3D-2D3C-4D1E-85AE-3DD27DC2399E}"/>
              </a:ext>
            </a:extLst>
          </p:cNvPr>
          <p:cNvSpPr/>
          <p:nvPr/>
        </p:nvSpPr>
        <p:spPr bwMode="auto">
          <a:xfrm>
            <a:off x="5115067" y="1889614"/>
            <a:ext cx="2255276" cy="492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Coexistence</a:t>
            </a:r>
          </a:p>
        </p:txBody>
      </p:sp>
      <p:sp>
        <p:nvSpPr>
          <p:cNvPr id="79" name="Rectangle 78">
            <a:extLst>
              <a:ext uri="{FF2B5EF4-FFF2-40B4-BE49-F238E27FC236}">
                <a16:creationId xmlns:a16="http://schemas.microsoft.com/office/drawing/2014/main" id="{5A551DA8-63C3-4A5A-95C4-4391439609AA}"/>
              </a:ext>
            </a:extLst>
          </p:cNvPr>
          <p:cNvSpPr/>
          <p:nvPr/>
        </p:nvSpPr>
        <p:spPr>
          <a:xfrm>
            <a:off x="1160355" y="5484127"/>
            <a:ext cx="4139509" cy="369332"/>
          </a:xfrm>
          <a:prstGeom prst="rect">
            <a:avLst/>
          </a:prstGeom>
        </p:spPr>
        <p:txBody>
          <a:bodyPr wrap="square">
            <a:spAutoFit/>
          </a:bodyPr>
          <a:lstStyle/>
          <a:p>
            <a:r>
              <a:rPr lang="en-US" b="1"/>
              <a:t>“Islands” mode (side-by-side) when: </a:t>
            </a:r>
          </a:p>
        </p:txBody>
      </p:sp>
      <p:sp>
        <p:nvSpPr>
          <p:cNvPr id="80" name="Rectangle 79">
            <a:extLst>
              <a:ext uri="{FF2B5EF4-FFF2-40B4-BE49-F238E27FC236}">
                <a16:creationId xmlns:a16="http://schemas.microsoft.com/office/drawing/2014/main" id="{5AF75B7B-A536-4381-8874-2C44BB33784F}"/>
              </a:ext>
            </a:extLst>
          </p:cNvPr>
          <p:cNvSpPr/>
          <p:nvPr/>
        </p:nvSpPr>
        <p:spPr>
          <a:xfrm>
            <a:off x="1158852" y="5802091"/>
            <a:ext cx="4853984" cy="954107"/>
          </a:xfrm>
          <a:prstGeom prst="rect">
            <a:avLst/>
          </a:prstGeom>
        </p:spPr>
        <p:txBody>
          <a:bodyPr wrap="square" anchor="t">
            <a:spAutoFit/>
          </a:bodyPr>
          <a:lstStyle/>
          <a:p>
            <a:pPr marL="280035" indent="-280035">
              <a:buFont typeface="Arial" panose="020B0604020202020204" pitchFamily="34" charset="0"/>
              <a:buChar char="•"/>
            </a:pPr>
            <a:r>
              <a:rPr lang="en-US" sz="1400"/>
              <a:t>Skype for Business Online and most on-premises</a:t>
            </a:r>
            <a:r>
              <a:rPr lang="en-US" sz="1400" b="1"/>
              <a:t> (recommended path)</a:t>
            </a:r>
            <a:endParaRPr lang="en-US" b="1"/>
          </a:p>
          <a:p>
            <a:pPr marL="280035" indent="-280035">
              <a:buFont typeface="Arial" panose="020B0604020202020204" pitchFamily="34" charset="0"/>
              <a:buChar char="•"/>
            </a:pPr>
            <a:r>
              <a:rPr lang="en-US" sz="1400"/>
              <a:t>Desire to quickly move to Teams</a:t>
            </a:r>
            <a:endParaRPr lang="en-US" sz="1400">
              <a:cs typeface="Segoe UI"/>
            </a:endParaRPr>
          </a:p>
          <a:p>
            <a:pPr marL="280035" indent="-280035">
              <a:buFont typeface="Arial" panose="020B0604020202020204" pitchFamily="34" charset="0"/>
              <a:buChar char="•"/>
            </a:pPr>
            <a:r>
              <a:rPr lang="en-US" sz="1400">
                <a:gradFill>
                  <a:gsLst>
                    <a:gs pos="2917">
                      <a:schemeClr val="tx1"/>
                    </a:gs>
                    <a:gs pos="30000">
                      <a:schemeClr val="tx1"/>
                    </a:gs>
                  </a:gsLst>
                  <a:lin ang="5400000" scaled="0"/>
                </a:gradFill>
              </a:rPr>
              <a:t>Users can handle two-client setup</a:t>
            </a:r>
            <a:endParaRPr lang="en-US" sz="1400">
              <a:gradFill>
                <a:gsLst>
                  <a:gs pos="2917">
                    <a:schemeClr val="tx1"/>
                  </a:gs>
                  <a:gs pos="30000">
                    <a:schemeClr val="tx1"/>
                  </a:gs>
                </a:gsLst>
                <a:lin ang="5400000" scaled="0"/>
              </a:gradFill>
              <a:cs typeface="Segoe UI"/>
            </a:endParaRPr>
          </a:p>
        </p:txBody>
      </p:sp>
      <p:sp>
        <p:nvSpPr>
          <p:cNvPr id="81" name="Rectangle 80">
            <a:extLst>
              <a:ext uri="{FF2B5EF4-FFF2-40B4-BE49-F238E27FC236}">
                <a16:creationId xmlns:a16="http://schemas.microsoft.com/office/drawing/2014/main" id="{24402638-8ADA-45A0-B9D4-C10AE1D7AA67}"/>
              </a:ext>
            </a:extLst>
          </p:cNvPr>
          <p:cNvSpPr/>
          <p:nvPr/>
        </p:nvSpPr>
        <p:spPr>
          <a:xfrm>
            <a:off x="5984676" y="5478347"/>
            <a:ext cx="5474141" cy="369332"/>
          </a:xfrm>
          <a:prstGeom prst="rect">
            <a:avLst/>
          </a:prstGeom>
        </p:spPr>
        <p:txBody>
          <a:bodyPr wrap="square">
            <a:spAutoFit/>
          </a:bodyPr>
          <a:lstStyle/>
          <a:p>
            <a:r>
              <a:rPr lang="en-US" b="1"/>
              <a:t>Teams Collab or Collab+Meetings when:</a:t>
            </a:r>
          </a:p>
        </p:txBody>
      </p:sp>
      <p:sp>
        <p:nvSpPr>
          <p:cNvPr id="84" name="Rectangle 83">
            <a:extLst>
              <a:ext uri="{FF2B5EF4-FFF2-40B4-BE49-F238E27FC236}">
                <a16:creationId xmlns:a16="http://schemas.microsoft.com/office/drawing/2014/main" id="{00A7C853-D5AE-4AE3-ACC6-0388B5869AFF}"/>
              </a:ext>
            </a:extLst>
          </p:cNvPr>
          <p:cNvSpPr/>
          <p:nvPr/>
        </p:nvSpPr>
        <p:spPr>
          <a:xfrm>
            <a:off x="6002223" y="5796311"/>
            <a:ext cx="5885180" cy="954107"/>
          </a:xfrm>
          <a:prstGeom prst="rect">
            <a:avLst/>
          </a:prstGeom>
        </p:spPr>
        <p:txBody>
          <a:bodyPr wrap="square">
            <a:spAutoFit/>
          </a:bodyPr>
          <a:lstStyle/>
          <a:p>
            <a:pPr marL="280121" indent="-280121">
              <a:buFont typeface="Arial" panose="020B0604020202020204" pitchFamily="34" charset="0"/>
              <a:buChar char="•"/>
            </a:pPr>
            <a:r>
              <a:rPr lang="en-US" sz="1400"/>
              <a:t>More complex organizational environment (on-premises and hybrid)</a:t>
            </a:r>
          </a:p>
          <a:p>
            <a:pPr marL="280121" indent="-280121">
              <a:buFont typeface="Arial" panose="020B0604020202020204" pitchFamily="34" charset="0"/>
              <a:buChar char="•"/>
            </a:pPr>
            <a:r>
              <a:rPr lang="en-US" sz="1400"/>
              <a:t>Expect a long co-existence period</a:t>
            </a:r>
          </a:p>
          <a:p>
            <a:pPr marL="280121" indent="-280121">
              <a:buFont typeface="Arial" panose="020B0604020202020204" pitchFamily="34" charset="0"/>
              <a:buChar char="•"/>
            </a:pPr>
            <a:r>
              <a:rPr lang="en-US" sz="1400">
                <a:gradFill>
                  <a:gsLst>
                    <a:gs pos="2917">
                      <a:schemeClr val="tx1"/>
                    </a:gs>
                    <a:gs pos="30000">
                      <a:schemeClr val="tx1"/>
                    </a:gs>
                  </a:gsLst>
                  <a:lin ang="5400000" scaled="0"/>
                </a:gradFill>
              </a:rPr>
              <a:t>Wish to avoid overlapping UC features</a:t>
            </a:r>
          </a:p>
          <a:p>
            <a:pPr marL="280121" indent="-280121">
              <a:buFont typeface="Arial" panose="020B0604020202020204" pitchFamily="34" charset="0"/>
              <a:buChar char="•"/>
            </a:pPr>
            <a:r>
              <a:rPr lang="en-US" sz="1400">
                <a:gradFill>
                  <a:gsLst>
                    <a:gs pos="2917">
                      <a:schemeClr val="tx1"/>
                    </a:gs>
                    <a:gs pos="30000">
                      <a:schemeClr val="tx1"/>
                    </a:gs>
                  </a:gsLst>
                  <a:lin ang="5400000" scaled="0"/>
                </a:gradFill>
              </a:rPr>
              <a:t>Third-party integration points</a:t>
            </a:r>
          </a:p>
        </p:txBody>
      </p:sp>
      <p:sp>
        <p:nvSpPr>
          <p:cNvPr id="94" name="Title 1">
            <a:extLst>
              <a:ext uri="{FF2B5EF4-FFF2-40B4-BE49-F238E27FC236}">
                <a16:creationId xmlns:a16="http://schemas.microsoft.com/office/drawing/2014/main" id="{021D936B-20C9-4DA0-AF36-180DC0E167DC}"/>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2F2F2F"/>
                </a:solidFill>
                <a:latin typeface="Segoe UI Semibold" panose="020B0702040204020203" pitchFamily="34" charset="0"/>
                <a:cs typeface="Segoe UI Semibold" panose="020B0702040204020203" pitchFamily="34" charset="0"/>
              </a:rPr>
              <a:t>Journey from Skype for Business to Teams</a:t>
            </a:r>
            <a:br>
              <a:rPr lang="en-US" sz="3600">
                <a:solidFill>
                  <a:srgbClr val="2F2F2F"/>
                </a:solidFill>
                <a:latin typeface="Segoe UI Semibold" panose="020B0702040204020203" pitchFamily="34" charset="0"/>
                <a:cs typeface="Segoe UI Semibold" panose="020B0702040204020203" pitchFamily="34" charset="0"/>
              </a:rPr>
            </a:br>
            <a:r>
              <a:rPr lang="en-US" sz="2000" spc="0">
                <a:ln>
                  <a:noFill/>
                </a:ln>
                <a:solidFill>
                  <a:srgbClr val="0078D4"/>
                </a:solidFill>
                <a:latin typeface="Segoe UI Semibold" panose="020B0502040204020203" pitchFamily="34" charset="0"/>
                <a:cs typeface="Segoe UI Semibold" panose="020B0502040204020203" pitchFamily="34" charset="0"/>
              </a:rPr>
              <a:t>For organizations </a:t>
            </a:r>
            <a:r>
              <a:rPr lang="en-US" sz="2000" spc="0">
                <a:ln>
                  <a:noFill/>
                </a:ln>
                <a:solidFill>
                  <a:srgbClr val="0078D4"/>
                </a:solidFill>
                <a:latin typeface="Segoe UI Black" panose="020B0A02040204020203" pitchFamily="34" charset="0"/>
                <a:ea typeface="Segoe UI Black" panose="020B0A02040204020203" pitchFamily="34" charset="0"/>
                <a:cs typeface="Segoe UI Semibold" panose="020B0502040204020203" pitchFamily="34" charset="0"/>
              </a:rPr>
              <a:t>not yet using Teams</a:t>
            </a:r>
          </a:p>
        </p:txBody>
      </p:sp>
    </p:spTree>
    <p:extLst>
      <p:ext uri="{BB962C8B-B14F-4D97-AF65-F5344CB8AC3E}">
        <p14:creationId xmlns:p14="http://schemas.microsoft.com/office/powerpoint/2010/main" val="499382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75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500"/>
                                        <p:tgtEl>
                                          <p:spTgt spid="82"/>
                                        </p:tgtEl>
                                      </p:cBhvr>
                                    </p:animEffect>
                                  </p:childTnLst>
                                </p:cTn>
                              </p:par>
                            </p:childTnLst>
                          </p:cTn>
                        </p:par>
                        <p:par>
                          <p:cTn id="15" fill="hold">
                            <p:stCondLst>
                              <p:cond delay="1750"/>
                            </p:stCondLst>
                            <p:childTnLst>
                              <p:par>
                                <p:cTn id="16" presetID="10" presetClass="entr" presetSubtype="0" fill="hold" grpId="0" nodeType="afterEffect">
                                  <p:stCondLst>
                                    <p:cond delay="75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75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childTnLst>
                          </p:cTn>
                        </p:par>
                        <p:par>
                          <p:cTn id="22" fill="hold">
                            <p:stCondLst>
                              <p:cond delay="3000"/>
                            </p:stCondLst>
                            <p:childTnLst>
                              <p:par>
                                <p:cTn id="23" presetID="10" presetClass="entr" presetSubtype="0" fill="hold" grpId="0" nodeType="afterEffect">
                                  <p:stCondLst>
                                    <p:cond delay="75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nodeType="withEffect">
                                  <p:stCondLst>
                                    <p:cond delay="750"/>
                                  </p:stCondLst>
                                  <p:childTnLst>
                                    <p:set>
                                      <p:cBhvr>
                                        <p:cTn id="27" dur="1" fill="hold">
                                          <p:stCondLst>
                                            <p:cond delay="0"/>
                                          </p:stCondLst>
                                        </p:cTn>
                                        <p:tgtEl>
                                          <p:spTgt spid="103"/>
                                        </p:tgtEl>
                                        <p:attrNameLst>
                                          <p:attrName>style.visibility</p:attrName>
                                        </p:attrNameLst>
                                      </p:cBhvr>
                                      <p:to>
                                        <p:strVal val="visible"/>
                                      </p:to>
                                    </p:set>
                                    <p:animEffect transition="in" filter="fade">
                                      <p:cBhvr>
                                        <p:cTn id="28" dur="500"/>
                                        <p:tgtEl>
                                          <p:spTgt spid="103"/>
                                        </p:tgtEl>
                                      </p:cBhvr>
                                    </p:animEffect>
                                  </p:childTnLst>
                                </p:cTn>
                              </p:par>
                            </p:childTnLst>
                          </p:cTn>
                        </p:par>
                        <p:par>
                          <p:cTn id="29" fill="hold">
                            <p:stCondLst>
                              <p:cond delay="4250"/>
                            </p:stCondLst>
                            <p:childTnLst>
                              <p:par>
                                <p:cTn id="30" presetID="10" presetClass="entr" presetSubtype="0" fill="hold" grpId="0" nodeType="afterEffect">
                                  <p:stCondLst>
                                    <p:cond delay="75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par>
                                <p:cTn id="33" presetID="10" presetClass="entr" presetSubtype="0" fill="hold" nodeType="withEffect">
                                  <p:stCondLst>
                                    <p:cond delay="75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5500"/>
                            </p:stCondLst>
                            <p:childTnLst>
                              <p:par>
                                <p:cTn id="37" presetID="10" presetClass="entr" presetSubtype="0" fill="hold" grpId="0" nodeType="afterEffect">
                                  <p:stCondLst>
                                    <p:cond delay="75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nodeType="withEffect">
                                  <p:stCondLst>
                                    <p:cond delay="750"/>
                                  </p:stCondLst>
                                  <p:childTnLst>
                                    <p:set>
                                      <p:cBhvr>
                                        <p:cTn id="41" dur="1" fill="hold">
                                          <p:stCondLst>
                                            <p:cond delay="0"/>
                                          </p:stCondLst>
                                        </p:cTn>
                                        <p:tgtEl>
                                          <p:spTgt spid="116"/>
                                        </p:tgtEl>
                                        <p:attrNameLst>
                                          <p:attrName>style.visibility</p:attrName>
                                        </p:attrNameLst>
                                      </p:cBhvr>
                                      <p:to>
                                        <p:strVal val="visible"/>
                                      </p:to>
                                    </p:set>
                                    <p:animEffect transition="in" filter="fade">
                                      <p:cBhvr>
                                        <p:cTn id="42" dur="500"/>
                                        <p:tgtEl>
                                          <p:spTgt spid="116"/>
                                        </p:tgtEl>
                                      </p:cBhvr>
                                    </p:animEffect>
                                  </p:childTnLst>
                                </p:cTn>
                              </p:par>
                            </p:childTnLst>
                          </p:cTn>
                        </p:par>
                        <p:par>
                          <p:cTn id="43" fill="hold">
                            <p:stCondLst>
                              <p:cond delay="6750"/>
                            </p:stCondLst>
                            <p:childTnLst>
                              <p:par>
                                <p:cTn id="44" presetID="10" presetClass="entr" presetSubtype="0" fill="hold" grpId="0" nodeType="afterEffect">
                                  <p:stCondLst>
                                    <p:cond delay="75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par>
                                <p:cTn id="47" presetID="10" presetClass="entr" presetSubtype="0" fill="hold" nodeType="withEffect">
                                  <p:stCondLst>
                                    <p:cond delay="750"/>
                                  </p:stCondLst>
                                  <p:childTnLst>
                                    <p:set>
                                      <p:cBhvr>
                                        <p:cTn id="48" dur="1" fill="hold">
                                          <p:stCondLst>
                                            <p:cond delay="0"/>
                                          </p:stCondLst>
                                        </p:cTn>
                                        <p:tgtEl>
                                          <p:spTgt spid="121"/>
                                        </p:tgtEl>
                                        <p:attrNameLst>
                                          <p:attrName>style.visibility</p:attrName>
                                        </p:attrNameLst>
                                      </p:cBhvr>
                                      <p:to>
                                        <p:strVal val="visible"/>
                                      </p:to>
                                    </p:set>
                                    <p:animEffect transition="in" filter="fade">
                                      <p:cBhvr>
                                        <p:cTn id="49" dur="500"/>
                                        <p:tgtEl>
                                          <p:spTgt spid="121"/>
                                        </p:tgtEl>
                                      </p:cBhvr>
                                    </p:animEffect>
                                  </p:childTnLst>
                                </p:cTn>
                              </p:par>
                            </p:childTnLst>
                          </p:cTn>
                        </p:par>
                        <p:par>
                          <p:cTn id="50" fill="hold">
                            <p:stCondLst>
                              <p:cond delay="8000"/>
                            </p:stCondLst>
                            <p:childTnLst>
                              <p:par>
                                <p:cTn id="51" presetID="10" presetClass="entr" presetSubtype="0" fill="hold" grpId="0" nodeType="afterEffect">
                                  <p:stCondLst>
                                    <p:cond delay="750"/>
                                  </p:stCondLst>
                                  <p:childTnLst>
                                    <p:set>
                                      <p:cBhvr>
                                        <p:cTn id="52" dur="1" fill="hold">
                                          <p:stCondLst>
                                            <p:cond delay="0"/>
                                          </p:stCondLst>
                                        </p:cTn>
                                        <p:tgtEl>
                                          <p:spTgt spid="83"/>
                                        </p:tgtEl>
                                        <p:attrNameLst>
                                          <p:attrName>style.visibility</p:attrName>
                                        </p:attrNameLst>
                                      </p:cBhvr>
                                      <p:to>
                                        <p:strVal val="visible"/>
                                      </p:to>
                                    </p:set>
                                    <p:animEffect transition="in" filter="fade">
                                      <p:cBhvr>
                                        <p:cTn id="53" dur="500"/>
                                        <p:tgtEl>
                                          <p:spTgt spid="83"/>
                                        </p:tgtEl>
                                      </p:cBhvr>
                                    </p:animEffect>
                                  </p:childTnLst>
                                </p:cTn>
                              </p:par>
                              <p:par>
                                <p:cTn id="54" presetID="10" presetClass="entr" presetSubtype="0" fill="hold" nodeType="withEffect">
                                  <p:stCondLst>
                                    <p:cond delay="750"/>
                                  </p:stCondLst>
                                  <p:childTnLst>
                                    <p:set>
                                      <p:cBhvr>
                                        <p:cTn id="55" dur="1" fill="hold">
                                          <p:stCondLst>
                                            <p:cond delay="0"/>
                                          </p:stCondLst>
                                        </p:cTn>
                                        <p:tgtEl>
                                          <p:spTgt spid="128"/>
                                        </p:tgtEl>
                                        <p:attrNameLst>
                                          <p:attrName>style.visibility</p:attrName>
                                        </p:attrNameLst>
                                      </p:cBhvr>
                                      <p:to>
                                        <p:strVal val="visible"/>
                                      </p:to>
                                    </p:set>
                                    <p:animEffect transition="in" filter="fade">
                                      <p:cBhvr>
                                        <p:cTn id="56" dur="500"/>
                                        <p:tgtEl>
                                          <p:spTgt spid="128"/>
                                        </p:tgtEl>
                                      </p:cBhvr>
                                    </p:animEffect>
                                  </p:childTnLst>
                                </p:cTn>
                              </p:par>
                            </p:childTnLst>
                          </p:cTn>
                        </p:par>
                        <p:par>
                          <p:cTn id="57" fill="hold">
                            <p:stCondLst>
                              <p:cond delay="9250"/>
                            </p:stCondLst>
                            <p:childTnLst>
                              <p:par>
                                <p:cTn id="58" presetID="10" presetClass="entr" presetSubtype="0" fill="hold" nodeType="afterEffect">
                                  <p:stCondLst>
                                    <p:cond delay="75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3" grpId="0"/>
      <p:bldP spid="55" grpId="0"/>
      <p:bldP spid="63" grpId="0"/>
      <p:bldP spid="75" grpId="0"/>
      <p:bldP spid="83" grpId="0"/>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844708-9811-41C3-995C-589367C0FF83}"/>
              </a:ext>
            </a:extLst>
          </p:cNvPr>
          <p:cNvSpPr/>
          <p:nvPr/>
        </p:nvSpPr>
        <p:spPr bwMode="auto">
          <a:xfrm>
            <a:off x="0" y="0"/>
            <a:ext cx="12188542" cy="6858001"/>
          </a:xfrm>
          <a:prstGeom prst="rect">
            <a:avLst/>
          </a:prstGeom>
          <a:solidFill>
            <a:srgbClr val="1A1A1A">
              <a:alpha val="5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 name="TextBox 2">
            <a:extLst>
              <a:ext uri="{FF2B5EF4-FFF2-40B4-BE49-F238E27FC236}">
                <a16:creationId xmlns:a16="http://schemas.microsoft.com/office/drawing/2014/main" id="{D04A6A12-E22F-4F50-8D4D-EF2A5A23148A}"/>
              </a:ext>
            </a:extLst>
          </p:cNvPr>
          <p:cNvSpPr txBox="1"/>
          <p:nvPr/>
        </p:nvSpPr>
        <p:spPr>
          <a:xfrm>
            <a:off x="1624222" y="2355365"/>
            <a:ext cx="8940099" cy="1292365"/>
          </a:xfrm>
          <a:prstGeom prst="rect">
            <a:avLst/>
          </a:prstGeom>
          <a:noFill/>
        </p:spPr>
        <p:txBody>
          <a:bodyPr wrap="square" lIns="182854" tIns="146284" rIns="182854" bIns="146284" rtlCol="0">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lang="en-US" sz="7198">
                <a:solidFill>
                  <a:srgbClr val="FFFFFF"/>
                </a:solidFill>
                <a:latin typeface="Segoe UI Light"/>
              </a:rPr>
              <a:t>Teams upgrade </a:t>
            </a:r>
            <a:r>
              <a:rPr lang="en-US" sz="7198" b="1">
                <a:solidFill>
                  <a:srgbClr val="FFFFFF"/>
                </a:solidFill>
                <a:latin typeface="Segoe UI Semibold" panose="020B0702040204020203" pitchFamily="34" charset="0"/>
                <a:cs typeface="Segoe UI Semibold" panose="020B0702040204020203" pitchFamily="34" charset="0"/>
              </a:rPr>
              <a:t>paths</a:t>
            </a:r>
            <a:r>
              <a:rPr lang="en-US" sz="7198">
                <a:solidFill>
                  <a:srgbClr val="FFFFFF"/>
                </a:solidFill>
                <a:latin typeface="Segoe UI Light"/>
              </a:rPr>
              <a:t>.</a:t>
            </a:r>
            <a:endParaRPr kumimoji="0" lang="en-US" sz="719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92252859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IMING" val="|28.9|66.2"/>
</p:tagLst>
</file>

<file path=ppt/tags/tag11.xml><?xml version="1.0" encoding="utf-8"?>
<p:tagLst xmlns:a="http://schemas.openxmlformats.org/drawingml/2006/main" xmlns:r="http://schemas.openxmlformats.org/officeDocument/2006/relationships" xmlns:p="http://schemas.openxmlformats.org/presentationml/2006/main">
  <p:tag name="TIMING" val="|31.3|12.4|23.9"/>
</p:tagLst>
</file>

<file path=ppt/tags/tag12.xml><?xml version="1.0" encoding="utf-8"?>
<p:tagLst xmlns:a="http://schemas.openxmlformats.org/drawingml/2006/main" xmlns:r="http://schemas.openxmlformats.org/officeDocument/2006/relationships" xmlns:p="http://schemas.openxmlformats.org/presentationml/2006/main">
  <p:tag name="TIMING" val="|46.1|60.6"/>
</p:tagLst>
</file>

<file path=ppt/tags/tag13.xml><?xml version="1.0" encoding="utf-8"?>
<p:tagLst xmlns:a="http://schemas.openxmlformats.org/drawingml/2006/main" xmlns:r="http://schemas.openxmlformats.org/officeDocument/2006/relationships" xmlns:p="http://schemas.openxmlformats.org/presentationml/2006/main">
  <p:tag name="TIMING" val="|27|18.1|46.4|18"/>
</p:tagLst>
</file>

<file path=ppt/tags/tag14.xml><?xml version="1.0" encoding="utf-8"?>
<p:tagLst xmlns:a="http://schemas.openxmlformats.org/drawingml/2006/main" xmlns:r="http://schemas.openxmlformats.org/officeDocument/2006/relationships" xmlns:p="http://schemas.openxmlformats.org/presentationml/2006/main">
  <p:tag name="TIMING" val="|49|26.3|42.1|19.7"/>
</p:tagLst>
</file>

<file path=ppt/tags/tag15.xml><?xml version="1.0" encoding="utf-8"?>
<p:tagLst xmlns:a="http://schemas.openxmlformats.org/drawingml/2006/main" xmlns:r="http://schemas.openxmlformats.org/officeDocument/2006/relationships" xmlns:p="http://schemas.openxmlformats.org/presentationml/2006/main">
  <p:tag name="TIMING" val="|32.5|20.5|40.8"/>
</p:tagLst>
</file>

<file path=ppt/tags/tag16.xml><?xml version="1.0" encoding="utf-8"?>
<p:tagLst xmlns:a="http://schemas.openxmlformats.org/drawingml/2006/main" xmlns:r="http://schemas.openxmlformats.org/officeDocument/2006/relationships" xmlns:p="http://schemas.openxmlformats.org/presentationml/2006/main">
  <p:tag name="TIMING" val="|18.2|9.3|27.4|23.6|11.6|16"/>
</p:tagLst>
</file>

<file path=ppt/tags/tag17.xml><?xml version="1.0" encoding="utf-8"?>
<p:tagLst xmlns:a="http://schemas.openxmlformats.org/drawingml/2006/main" xmlns:r="http://schemas.openxmlformats.org/officeDocument/2006/relationships" xmlns:p="http://schemas.openxmlformats.org/presentationml/2006/main">
  <p:tag name="TIMING" val="|102.2|30.8|55.3"/>
</p:tagLst>
</file>

<file path=ppt/tags/tag18.xml><?xml version="1.0" encoding="utf-8"?>
<p:tagLst xmlns:a="http://schemas.openxmlformats.org/drawingml/2006/main" xmlns:r="http://schemas.openxmlformats.org/officeDocument/2006/relationships" xmlns:p="http://schemas.openxmlformats.org/presentationml/2006/main">
  <p:tag name="TIMING" val="|65.5|27.6|45.4|26.6|14.1"/>
</p:tagLst>
</file>

<file path=ppt/tags/tag19.xml><?xml version="1.0" encoding="utf-8"?>
<p:tagLst xmlns:a="http://schemas.openxmlformats.org/drawingml/2006/main" xmlns:r="http://schemas.openxmlformats.org/officeDocument/2006/relationships" xmlns:p="http://schemas.openxmlformats.org/presentationml/2006/main">
  <p:tag name="TIMING" val="|57.7|39.2|52.2|24.9|13.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26.7|14.3|3.8|11.3|12|19.1|8.5"/>
</p:tagLst>
</file>

<file path=ppt/tags/tag4.xml><?xml version="1.0" encoding="utf-8"?>
<p:tagLst xmlns:a="http://schemas.openxmlformats.org/drawingml/2006/main" xmlns:r="http://schemas.openxmlformats.org/officeDocument/2006/relationships" xmlns:p="http://schemas.openxmlformats.org/presentationml/2006/main">
  <p:tag name="TIMING" val="|20.3|4.9|0.7|10.2|10.2"/>
</p:tagLst>
</file>

<file path=ppt/tags/tag5.xml><?xml version="1.0" encoding="utf-8"?>
<p:tagLst xmlns:a="http://schemas.openxmlformats.org/drawingml/2006/main" xmlns:r="http://schemas.openxmlformats.org/officeDocument/2006/relationships" xmlns:p="http://schemas.openxmlformats.org/presentationml/2006/main">
  <p:tag name="TIMING" val="|103.8"/>
</p:tagLst>
</file>

<file path=ppt/tags/tag6.xml><?xml version="1.0" encoding="utf-8"?>
<p:tagLst xmlns:a="http://schemas.openxmlformats.org/drawingml/2006/main" xmlns:r="http://schemas.openxmlformats.org/officeDocument/2006/relationships" xmlns:p="http://schemas.openxmlformats.org/presentationml/2006/main">
  <p:tag name="TIMING" val="|46"/>
</p:tagLst>
</file>

<file path=ppt/tags/tag7.xml><?xml version="1.0" encoding="utf-8"?>
<p:tagLst xmlns:a="http://schemas.openxmlformats.org/drawingml/2006/main" xmlns:r="http://schemas.openxmlformats.org/officeDocument/2006/relationships" xmlns:p="http://schemas.openxmlformats.org/presentationml/2006/main">
  <p:tag name="TIMING" val="|37.8"/>
</p:tagLst>
</file>

<file path=ppt/tags/tag8.xml><?xml version="1.0" encoding="utf-8"?>
<p:tagLst xmlns:a="http://schemas.openxmlformats.org/drawingml/2006/main" xmlns:r="http://schemas.openxmlformats.org/officeDocument/2006/relationships" xmlns:p="http://schemas.openxmlformats.org/presentationml/2006/main">
  <p:tag name="TIMING" val="|52"/>
</p:tagLst>
</file>

<file path=ppt/tags/tag9.xml><?xml version="1.0" encoding="utf-8"?>
<p:tagLst xmlns:a="http://schemas.openxmlformats.org/drawingml/2006/main" xmlns:r="http://schemas.openxmlformats.org/officeDocument/2006/relationships" xmlns:p="http://schemas.openxmlformats.org/presentationml/2006/main">
  <p:tag name="TIMING" val="|52"/>
</p:tagLst>
</file>

<file path=ppt/theme/theme1.xml><?xml version="1.0" encoding="utf-8"?>
<a:theme xmlns:a="http://schemas.openxmlformats.org/drawingml/2006/main" name="3_Office 365 PPT Template - 2017">
  <a:themeElements>
    <a:clrScheme name="Custom 1">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0070C0"/>
      </a:hlink>
      <a:folHlink>
        <a:srgbClr val="0070C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Microsoft 365">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id="{964B3DBB-C0F5-40C6-BA13-6937B588EF29}" vid="{20EBD15C-DE5C-4EA4-A207-A74F1519DF2C}"/>
    </a:ext>
  </a:extLst>
</a:theme>
</file>

<file path=ppt/theme/theme6.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7.xml><?xml version="1.0" encoding="utf-8"?>
<a:theme xmlns:a="http://schemas.openxmlformats.org/drawingml/2006/main" name="4_Office 365 PPT Template - 2017">
  <a:themeElements>
    <a:clrScheme name="Custom 1">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0070C0"/>
      </a:hlink>
      <a:folHlink>
        <a:srgbClr val="0070C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8.xml><?xml version="1.0" encoding="utf-8"?>
<a:theme xmlns:a="http://schemas.openxmlformats.org/drawingml/2006/main" name="1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281EABAE11746F4F890E29C1481255AF" ma:contentTypeVersion="6" ma:contentTypeDescription="Create a new document." ma:contentTypeScope="" ma:versionID="1a8e66acfa4996143ccf51726a695f9b">
  <xsd:schema xmlns:xsd="http://www.w3.org/2001/XMLSchema" xmlns:xs="http://www.w3.org/2001/XMLSchema" xmlns:p="http://schemas.microsoft.com/office/2006/metadata/properties" xmlns:ns2="f249fd07-475b-47bb-8105-764f8e46b5c8" targetNamespace="http://schemas.microsoft.com/office/2006/metadata/properties" ma:root="true" ma:fieldsID="eb8aa201fd11fc2067cc512dde7f6e1b" ns2:_="">
    <xsd:import namespace="f249fd07-475b-47bb-8105-764f8e46b5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9fd07-475b-47bb-8105-764f8e46b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0517E98-DD7E-4925-B53C-D5DC43F0D493}">
  <ds:schemaRefs>
    <ds:schemaRef ds:uri="Microsoft.SharePoint.Taxonomy.ContentTypeSync"/>
  </ds:schemaRefs>
</ds:datastoreItem>
</file>

<file path=customXml/itemProps2.xml><?xml version="1.0" encoding="utf-8"?>
<ds:datastoreItem xmlns:ds="http://schemas.openxmlformats.org/officeDocument/2006/customXml" ds:itemID="{E32A7C48-170E-46FD-AC11-156F93582298}"/>
</file>

<file path=customXml/itemProps3.xml><?xml version="1.0" encoding="utf-8"?>
<ds:datastoreItem xmlns:ds="http://schemas.openxmlformats.org/officeDocument/2006/customXml" ds:itemID="{97E24435-8315-41C3-BD88-1375AEF7FCBE}">
  <ds:schemaRefs>
    <ds:schemaRef ds:uri="http://schemas.microsoft.com/office/2006/metadata/properties"/>
    <ds:schemaRef ds:uri="http://schemas.microsoft.com/office/infopath/2007/PartnerControls"/>
    <ds:schemaRef ds:uri="b618e6b4-47fe-42e5-aeb1-b3107e5af189"/>
    <ds:schemaRef ds:uri="230e9df3-be65-4c73-a93b-d1236ebd677e"/>
    <ds:schemaRef ds:uri="230E9DF3-BE65-4C73-A93B-D1236EBD677E"/>
    <ds:schemaRef ds:uri="http://schemas.microsoft.com/sharepoint/v3"/>
  </ds:schemaRefs>
</ds:datastoreItem>
</file>

<file path=customXml/itemProps4.xml><?xml version="1.0" encoding="utf-8"?>
<ds:datastoreItem xmlns:ds="http://schemas.openxmlformats.org/officeDocument/2006/customXml" ds:itemID="{AD15E061-C212-4DE0-9198-31452FE4F3F8}">
  <ds:schemaRefs>
    <ds:schemaRef ds:uri="http://schemas.microsoft.com/sharepoint/v3/contenttype/forms"/>
  </ds:schemaRefs>
</ds:datastoreItem>
</file>

<file path=customXml/itemProps5.xml><?xml version="1.0" encoding="utf-8"?>
<ds:datastoreItem xmlns:ds="http://schemas.openxmlformats.org/officeDocument/2006/customXml" ds:itemID="{94E3F83B-C421-4FF6-AD93-5C5AE0E85A2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2684</TotalTime>
  <Words>3694</Words>
  <Application>Microsoft Office PowerPoint</Application>
  <PresentationFormat>Widescreen</PresentationFormat>
  <Paragraphs>602</Paragraphs>
  <Slides>43</Slides>
  <Notes>31</Notes>
  <HiddenSlides>0</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43</vt:i4>
      </vt:variant>
    </vt:vector>
  </HeadingPairs>
  <TitlesOfParts>
    <vt:vector size="63" baseType="lpstr">
      <vt:lpstr>Arial</vt:lpstr>
      <vt:lpstr>Calibri</vt:lpstr>
      <vt:lpstr>Calibri Light</vt:lpstr>
      <vt:lpstr>Segoe UI</vt:lpstr>
      <vt:lpstr>Segoe UI Black</vt:lpstr>
      <vt:lpstr>Segoe UI Bold</vt:lpstr>
      <vt:lpstr>Segoe UI Light</vt:lpstr>
      <vt:lpstr>Segoe UI Semibold</vt:lpstr>
      <vt:lpstr>Segoe UI Semilight</vt:lpstr>
      <vt:lpstr>Times New Roman</vt:lpstr>
      <vt:lpstr>Wingdings</vt:lpstr>
      <vt:lpstr>3_Office 365 PPT Template - 2017</vt:lpstr>
      <vt:lpstr>1_Custom Design</vt:lpstr>
      <vt:lpstr>Custom Design</vt:lpstr>
      <vt:lpstr>Microsoft 365 PPT Template - 2018</vt:lpstr>
      <vt:lpstr>Microsoft 365</vt:lpstr>
      <vt:lpstr>2_Microsoft 365 PPT Template - 2018</vt:lpstr>
      <vt:lpstr>4_Office 365 PPT Template - 2017</vt:lpstr>
      <vt:lpstr>1_Office 365 PPT Template - 2017</vt:lpstr>
      <vt:lpstr>think-cell Slide</vt:lpstr>
      <vt:lpstr>Upgrading from Skype for Business to Microsoft Teams </vt:lpstr>
      <vt:lpstr>PowerPoint Presentation</vt:lpstr>
      <vt:lpstr>PowerPoint Presentation</vt:lpstr>
      <vt:lpstr>Skype to Teams Roadmap: delivered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Meetings scenarios</vt:lpstr>
      <vt:lpstr>User Experiences</vt:lpstr>
      <vt:lpstr>Skype for Business Client upgrade experience</vt:lpstr>
      <vt:lpstr>Windows Desktop: Teams Only experience</vt:lpstr>
      <vt:lpstr>Skype for Business on Mac: Teams Only experience</vt:lpstr>
      <vt:lpstr>Skype for Business Meeting join experience: from Teams</vt:lpstr>
      <vt:lpstr>Skype for Business Meeting join experience: from Outlook</vt:lpstr>
      <vt:lpstr>Mobile Join (iOS)</vt:lpstr>
      <vt:lpstr>Mobile Join (iOS)</vt:lpstr>
      <vt:lpstr>Native Interop (chat)</vt:lpstr>
      <vt:lpstr>Native Interop (calling)</vt:lpstr>
      <vt:lpstr>Native Interop  (desktop sharing from SFB)</vt:lpstr>
      <vt:lpstr>Native Interop  (desktop sharing from SFB)</vt:lpstr>
      <vt:lpstr>Native Interop  (desktop sharing from SFB)</vt:lpstr>
      <vt:lpstr>Upgrading from Skype for Business (default recommendation)</vt:lpstr>
      <vt:lpstr>Skype for Business Organization: User perspective</vt:lpstr>
      <vt:lpstr>Skype for Business Organization: User perspective</vt:lpstr>
      <vt:lpstr>Upgrade for more complex orgs</vt:lpstr>
      <vt:lpstr>Upgrade from a user’s point of view For on-prem &amp; hybrid orgs, or if end users are confused having two apps with same functionality</vt:lpstr>
      <vt:lpstr>Org perspective: Upgrade without overlapping functionality</vt:lpstr>
      <vt:lpstr>PowerPoint Presentation</vt:lpstr>
      <vt:lpstr>Upgrade from a user’s point of view: Meetings First For on-prem &amp; hybrid orgs, that will move to Meetings First before going Teams Only </vt:lpstr>
      <vt:lpstr>Org’s upgrade journey – more complex org – Meetings First For on-prem &amp; hybrid orgs, or if end users are confused having two apps with same functionality </vt:lpstr>
      <vt:lpstr>DEMO</vt:lpstr>
      <vt:lpstr>Interop</vt:lpstr>
      <vt:lpstr>Interop 101</vt:lpstr>
      <vt:lpstr>In-tenant interop flows (conceptual) – 1</vt:lpstr>
      <vt:lpstr>In-tenant interop flows (conceptual) – 2</vt:lpstr>
      <vt:lpstr>In-tenant interop flows (conceptual) – 3</vt:lpstr>
      <vt:lpstr>Interop chat and calling routing (new 1:1 chats or calls)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Skype for Business to Microsoft Teams Upgrade Presentation</dc:title>
  <dc:creator>James Skay</dc:creator>
  <cp:lastModifiedBy>Jethro Seghers</cp:lastModifiedBy>
  <cp:revision>4</cp:revision>
  <dcterms:created xsi:type="dcterms:W3CDTF">2018-10-13T14:24:43Z</dcterms:created>
  <dcterms:modified xsi:type="dcterms:W3CDTF">2019-08-14T17:47:31Z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67e5d4b76f4a9db8769983fda9cec0">
    <vt:lpwstr/>
  </property>
  <property fmtid="{D5CDD505-2E9C-101B-9397-08002B2CF9AE}" pid="3" name="NewsType">
    <vt:lpwstr/>
  </property>
  <property fmtid="{D5CDD505-2E9C-101B-9397-08002B2CF9AE}" pid="4" name="TaxKeyword">
    <vt:lpwstr/>
  </property>
  <property fmtid="{D5CDD505-2E9C-101B-9397-08002B2CF9AE}" pid="5" name="_dlc_policyId">
    <vt:lpwstr/>
  </property>
  <property fmtid="{D5CDD505-2E9C-101B-9397-08002B2CF9AE}" pid="6" name="Region">
    <vt:lpwstr/>
  </property>
  <property fmtid="{D5CDD505-2E9C-101B-9397-08002B2CF9AE}" pid="7" name="Confidentiality">
    <vt:lpwstr>38;#customer ready|8986c41d-21c5-4f8f-8a12-ea4625b46858</vt:lpwstr>
  </property>
  <property fmtid="{D5CDD505-2E9C-101B-9397-08002B2CF9AE}" pid="8" name="ItemType">
    <vt:lpwstr>45;#presentations|317da5a4-398e-4c38-b265-afd519770055</vt:lpwstr>
  </property>
  <property fmtid="{D5CDD505-2E9C-101B-9397-08002B2CF9AE}" pid="9" name="ContentTypeId">
    <vt:lpwstr>0x010100281EABAE11746F4F890E29C1481255AF</vt:lpwstr>
  </property>
  <property fmtid="{D5CDD505-2E9C-101B-9397-08002B2CF9AE}" pid="10" name="MSProducts">
    <vt:lpwstr/>
  </property>
  <property fmtid="{D5CDD505-2E9C-101B-9397-08002B2CF9AE}" pid="11" name="Industries">
    <vt:lpwstr/>
  </property>
  <property fmtid="{D5CDD505-2E9C-101B-9397-08002B2CF9AE}" pid="12" name="Competitors">
    <vt:lpwstr/>
  </property>
  <property fmtid="{D5CDD505-2E9C-101B-9397-08002B2CF9AE}" pid="13" name="SMSGDomain">
    <vt:lpwstr/>
  </property>
  <property fmtid="{D5CDD505-2E9C-101B-9397-08002B2CF9AE}" pid="14" name="ExperienceContentType">
    <vt:lpwstr/>
  </property>
  <property fmtid="{D5CDD505-2E9C-101B-9397-08002B2CF9AE}" pid="15" name="BusinessArchitecture">
    <vt:lpwstr/>
  </property>
  <property fmtid="{D5CDD505-2E9C-101B-9397-08002B2CF9AE}" pid="16" name="Products">
    <vt:lpwstr/>
  </property>
  <property fmtid="{D5CDD505-2E9C-101B-9397-08002B2CF9AE}" pid="17" name="l6f004f21209409da86a713c0f24627d">
    <vt:lpwstr/>
  </property>
  <property fmtid="{D5CDD505-2E9C-101B-9397-08002B2CF9AE}" pid="18" name="ActivitiesAndPrograms">
    <vt:lpwstr/>
  </property>
  <property fmtid="{D5CDD505-2E9C-101B-9397-08002B2CF9AE}" pid="19" name="Partners">
    <vt:lpwstr/>
  </property>
  <property fmtid="{D5CDD505-2E9C-101B-9397-08002B2CF9AE}" pid="20" name="la4444b61d19467597d63190b69ac227">
    <vt:lpwstr/>
  </property>
  <property fmtid="{D5CDD505-2E9C-101B-9397-08002B2CF9AE}" pid="21" name="Segments">
    <vt:lpwstr/>
  </property>
  <property fmtid="{D5CDD505-2E9C-101B-9397-08002B2CF9AE}" pid="22" name="MSProductsTaxHTField0">
    <vt:lpwstr/>
  </property>
  <property fmtid="{D5CDD505-2E9C-101B-9397-08002B2CF9AE}" pid="23" name="Groups">
    <vt:lpwstr/>
  </property>
  <property fmtid="{D5CDD505-2E9C-101B-9397-08002B2CF9AE}" pid="24" name="Topics">
    <vt:lpwstr/>
  </property>
  <property fmtid="{D5CDD505-2E9C-101B-9397-08002B2CF9AE}" pid="25" name="Languages">
    <vt:lpwstr/>
  </property>
  <property fmtid="{D5CDD505-2E9C-101B-9397-08002B2CF9AE}" pid="26" name="e8080b0481964c759b2c36ae49591b31">
    <vt:lpwstr/>
  </property>
  <property fmtid="{D5CDD505-2E9C-101B-9397-08002B2CF9AE}" pid="27" name="_docset_NoMedatataSyncRequired">
    <vt:lpwstr>False</vt:lpwstr>
  </property>
  <property fmtid="{D5CDD505-2E9C-101B-9397-08002B2CF9AE}" pid="28" name="TechnicalLevel">
    <vt:lpwstr/>
  </property>
  <property fmtid="{D5CDD505-2E9C-101B-9397-08002B2CF9AE}" pid="29" name="Audiences">
    <vt:lpwstr/>
  </property>
  <property fmtid="{D5CDD505-2E9C-101B-9397-08002B2CF9AE}" pid="30" name="ldac8aee9d1f469e8cd8c3f8d6a615f2">
    <vt:lpwstr/>
  </property>
  <property fmtid="{D5CDD505-2E9C-101B-9397-08002B2CF9AE}" pid="31" name="EmployeeRole">
    <vt:lpwstr/>
  </property>
  <property fmtid="{D5CDD505-2E9C-101B-9397-08002B2CF9AE}" pid="32" name="NewsTopic">
    <vt:lpwstr/>
  </property>
  <property fmtid="{D5CDD505-2E9C-101B-9397-08002B2CF9AE}" pid="33" name="Roles">
    <vt:lpwstr/>
  </property>
  <property fmtid="{D5CDD505-2E9C-101B-9397-08002B2CF9AE}" pid="34" name="ItemRetentionFormula">
    <vt:lpwstr/>
  </property>
  <property fmtid="{D5CDD505-2E9C-101B-9397-08002B2CF9AE}" pid="35" name="NewsSource">
    <vt:lpwstr/>
  </property>
  <property fmtid="{D5CDD505-2E9C-101B-9397-08002B2CF9AE}" pid="36" name="SMSGTags">
    <vt:lpwstr/>
  </property>
  <property fmtid="{D5CDD505-2E9C-101B-9397-08002B2CF9AE}" pid="37" name="_dlc_DocIdItemGuid">
    <vt:lpwstr>3c5927e7-b4d1-4531-9c57-6d9f7a4d6ae9</vt:lpwstr>
  </property>
  <property fmtid="{D5CDD505-2E9C-101B-9397-08002B2CF9AE}" pid="38" name="MSPhysicalGeography">
    <vt:lpwstr/>
  </property>
  <property fmtid="{D5CDD505-2E9C-101B-9397-08002B2CF9AE}" pid="39" name="j3562c58ee414e028925bc902cfc01a1">
    <vt:lpwstr/>
  </property>
  <property fmtid="{D5CDD505-2E9C-101B-9397-08002B2CF9AE}" pid="40" name="EnterpriseDomainTags">
    <vt:lpwstr/>
  </property>
  <property fmtid="{D5CDD505-2E9C-101B-9397-08002B2CF9AE}" pid="41" name="SMSG Items">
    <vt:lpwstr>1260;#documents|e037ed84-7d8e-4cbb-9c8f-61e80301a44f</vt:lpwstr>
  </property>
  <property fmtid="{D5CDD505-2E9C-101B-9397-08002B2CF9AE}" pid="42" name="Solution Areas">
    <vt:lpwstr>1255;#Modern Workplace|39df01a3-82cd-47ef-b6b1-408d453c91ef</vt:lpwstr>
  </property>
  <property fmtid="{D5CDD505-2E9C-101B-9397-08002B2CF9AE}" pid="43" name="MSProfessions">
    <vt:lpwstr/>
  </property>
</Properties>
</file>